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410" r:id="rId5"/>
    <p:sldId id="371" r:id="rId6"/>
    <p:sldId id="372" r:id="rId7"/>
    <p:sldId id="388" r:id="rId8"/>
    <p:sldId id="390" r:id="rId9"/>
    <p:sldId id="391" r:id="rId10"/>
    <p:sldId id="396" r:id="rId11"/>
    <p:sldId id="411" r:id="rId12"/>
    <p:sldId id="403" r:id="rId13"/>
    <p:sldId id="404" r:id="rId14"/>
    <p:sldId id="412" r:id="rId15"/>
    <p:sldId id="413" r:id="rId16"/>
    <p:sldId id="414" r:id="rId17"/>
    <p:sldId id="415" r:id="rId18"/>
    <p:sldId id="416" r:id="rId19"/>
    <p:sldId id="418" r:id="rId20"/>
    <p:sldId id="417" r:id="rId21"/>
    <p:sldId id="419" r:id="rId22"/>
    <p:sldId id="400" r:id="rId23"/>
    <p:sldId id="420" r:id="rId24"/>
    <p:sldId id="407" r:id="rId2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496" autoAdjust="0"/>
  </p:normalViewPr>
  <p:slideViewPr>
    <p:cSldViewPr snapToGrid="0">
      <p:cViewPr varScale="1">
        <p:scale>
          <a:sx n="72" d="100"/>
          <a:sy n="72" d="100"/>
        </p:scale>
        <p:origin x="2070" y="5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08D4B0-572C-45A3-AE54-80B1D0D3C1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77CC36-C717-44BC-B769-78B08BAE39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4F9539-9587-4301-B67E-95AC0AB1AE28}" type="datetime1">
              <a:rPr lang="en-GB" smtClean="0"/>
              <a:t>22/07/2024</a:t>
            </a:fld>
            <a:endParaRPr lang="en-GB"/>
          </a:p>
        </p:txBody>
      </p:sp>
      <p:sp>
        <p:nvSpPr>
          <p:cNvPr id="4" name="Footer Placeholder 3">
            <a:extLst>
              <a:ext uri="{FF2B5EF4-FFF2-40B4-BE49-F238E27FC236}">
                <a16:creationId xmlns:a16="http://schemas.microsoft.com/office/drawing/2014/main" id="{99C10DB7-1A79-4178-BDA3-56B63313CA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3A6567F-3BAD-426A-A9A9-993CA1488D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B496F4-88E4-4657-8104-6CB2714F77D7}" type="slidenum">
              <a:rPr lang="en-GB" smtClean="0"/>
              <a:t>‹#›</a:t>
            </a:fld>
            <a:endParaRPr lang="en-GB"/>
          </a:p>
        </p:txBody>
      </p:sp>
    </p:spTree>
    <p:extLst>
      <p:ext uri="{BB962C8B-B14F-4D97-AF65-F5344CB8AC3E}">
        <p14:creationId xmlns:p14="http://schemas.microsoft.com/office/powerpoint/2010/main" val="25497525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4BE6C49-79EE-411D-B712-38F1F5C37022}" type="datetime1">
              <a:rPr lang="en-GB" smtClean="0"/>
              <a:t>22/07/2024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2BF9438-3EEF-4192-9815-F6F44770AEF7}" type="slidenum">
              <a:rPr lang="en-GB" smtClean="0"/>
              <a:t>‹#›</a:t>
            </a:fld>
            <a:endParaRPr lang="en-GB"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this presentation, I will provide a brief overview of reflective models, use them to reflect on the course of enterprise IT Management so far, Discuss some reflections on Enterprise IT, and finally look at my role in the future of Enterprise IT.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2</a:t>
            </a:fld>
            <a:endParaRPr lang="en-GB" dirty="0"/>
          </a:p>
        </p:txBody>
      </p:sp>
    </p:spTree>
    <p:extLst>
      <p:ext uri="{BB962C8B-B14F-4D97-AF65-F5344CB8AC3E}">
        <p14:creationId xmlns:p14="http://schemas.microsoft.com/office/powerpoint/2010/main" val="366590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EITBOK (IEEE - Computer Society, 2017) identifies the following trends in EIT:</a:t>
            </a:r>
          </a:p>
          <a:p>
            <a:pPr marL="342900" lvl="0" indent="-342900">
              <a:lnSpc>
                <a:spcPct val="115000"/>
              </a:lnSpc>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Big data and predictive analytics</a:t>
            </a:r>
          </a:p>
          <a:p>
            <a:pPr marL="342900" lvl="0" indent="-342900">
              <a:lnSpc>
                <a:spcPct val="115000"/>
              </a:lnSpc>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Social platforms, and</a:t>
            </a:r>
          </a:p>
          <a:p>
            <a:pPr marL="342900" lvl="0" indent="-342900">
              <a:lnSpc>
                <a:spcPct val="115000"/>
              </a:lnSpc>
              <a:spcAft>
                <a:spcPts val="800"/>
              </a:spcAft>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Cyber Security and Data Privacy</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Of the fist two, Security and Privacy will play a significant role. The aim of Security and Privacy is to better protect the organisations Assets and Information, and guard against operational disruption, be that technical or malicious. Also it requires figuring out how to comply with government and industry standards on data privacy.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EITBOK also breaks down Security and Privacy further, looking at:</a:t>
            </a:r>
          </a:p>
          <a:p>
            <a:pPr marL="342900" lvl="0" indent="-342900">
              <a:lnSpc>
                <a:spcPct val="115000"/>
              </a:lnSpc>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Cloud services and Service Oriented Architecture</a:t>
            </a:r>
          </a:p>
          <a:p>
            <a:pPr marL="342900" lvl="0" indent="-342900">
              <a:lnSpc>
                <a:spcPct val="115000"/>
              </a:lnSpc>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Mobility for the Enterprises workforce and customers, and</a:t>
            </a:r>
          </a:p>
          <a:p>
            <a:pPr marL="342900" lvl="0" indent="-342900">
              <a:lnSpc>
                <a:spcPct val="115000"/>
              </a:lnSpc>
              <a:spcAft>
                <a:spcPts val="800"/>
              </a:spcAft>
              <a:buFont typeface="Aptos" panose="020B00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Architectural changes.</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14</a:t>
            </a:fld>
            <a:endParaRPr lang="en-GB" dirty="0"/>
          </a:p>
        </p:txBody>
      </p:sp>
    </p:spTree>
    <p:extLst>
      <p:ext uri="{BB962C8B-B14F-4D97-AF65-F5344CB8AC3E}">
        <p14:creationId xmlns:p14="http://schemas.microsoft.com/office/powerpoint/2010/main" val="177318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this is the point I implement Reflection In Action, and make some last minute changes to this presentation.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was planning on choosing Cloud Services and a technology to focus on, and start singing its praises, but on the 19</a:t>
            </a:r>
            <a:r>
              <a:rPr lang="en-GB" sz="1800" kern="10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July, a third party security update to Microsoft cloud services, caused global outages across every sector (Kleinman, 2024). The fall-out is not yet clear, but conservative estimates place the financial impact in the Billions of dollars.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yes. Enterprise IT and management has a huge impact on all industries, and the trends identified in the EITBOK cover those with some of the biggest impact.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15</a:t>
            </a:fld>
            <a:endParaRPr lang="en-GB" dirty="0"/>
          </a:p>
        </p:txBody>
      </p:sp>
    </p:spTree>
    <p:extLst>
      <p:ext uri="{BB962C8B-B14F-4D97-AF65-F5344CB8AC3E}">
        <p14:creationId xmlns:p14="http://schemas.microsoft.com/office/powerpoint/2010/main" val="798459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So, let’s have a reflection on cloud services.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my opinion, cloud hosted solutions will bring about the same level of impact on industry as a whole as the outsourcing boom in the 90’s and early 2000’s (Booth, 2017).</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Following COVID, we saw many industries moving to working remotely. This required rapid digitisation of industries that had not fully digitised, and expansion of those that were well on their way.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only practical way this was possible was through the utilisation of cloud-based services. Individual organisations do not have the infrastructure on-premises to accommodate the rapid uptake. Be that through physical equipment (servers etc.), power requirements for additional IT hardware, or staff to manage and maintain.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Using cloud based services, organisations were able to quickly adopt remote digital working, and take advantage of economies of scale.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16</a:t>
            </a:fld>
            <a:endParaRPr lang="en-GB" dirty="0"/>
          </a:p>
        </p:txBody>
      </p:sp>
    </p:spTree>
    <p:extLst>
      <p:ext uri="{BB962C8B-B14F-4D97-AF65-F5344CB8AC3E}">
        <p14:creationId xmlns:p14="http://schemas.microsoft.com/office/powerpoint/2010/main" val="179146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Of course, as with anything, Cloud Services are a double edges blade. While it has its advantages of allowing staff to work remotely, allows the easy and rapid expansion based on business needs, and allows organisations to take advantage of economies of scale, buy effectively pooling resources, there are considerable downsides.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initial concerns are over the security of the data held in cloud services. The data is no longer physically held within the control of the data owner, meaning there must be an element of trust between the organisation and the cloud provider.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By allowing employees to access this data from anywhere, on potentially any device, an organisation leaves themselves open to a greater attack surface from malicious intent. More uncontrolled devices connecting, leads to more sources of security breaches.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My greatest concern over cloud-based services, is one that came to fruition this weekend. There is very little control by the end user over software and platform upgrades. Combined with concerns raised by the CTO of 37signals (McManus, 2024) that by relying on cloud services, there are only three main contenders, meaning if one goes down, that’s a third of the internet out.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By the looks of things, that is what happened this weekend (Kleinman, 2024). Cloud Strike pushed out an update to their end-point protection to Microsoft cloud products, and caused every service that relies on this to be out of action and cause global chaos.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Enterprise IT Management should provide the framework to prevent this kind of issue, by having robust change management measures in place – phase G and H of TOGAF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Desfray</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&amp; Raymond, 2014).</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Of course there are times when you can have robust User Acceptance, and issues still slip through. For example, only last month, I implemented new SQL reports provided by a statutory body. I tested them in our UAT environment and all worked, however my UAT database is much smaller than my production, and a script that concatenates a number of serial numbers was defined as an integer, however the production database had too many entries, and the memory allocation for Integer was insufficient, and it needed to be changed to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BigNumber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17</a:t>
            </a:fld>
            <a:endParaRPr lang="en-GB" dirty="0"/>
          </a:p>
        </p:txBody>
      </p:sp>
    </p:spTree>
    <p:extLst>
      <p:ext uri="{BB962C8B-B14F-4D97-AF65-F5344CB8AC3E}">
        <p14:creationId xmlns:p14="http://schemas.microsoft.com/office/powerpoint/2010/main" val="164715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leads us on to how I see my role in Enterprise IT going forward.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see myself taking a strategic leadership role within either my current, or similar organisation. Using Enterprise IT models such as TOGAF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Desfray</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&amp; Raymond, 2014), putting measures in place that allows the use of cloud based services, taking advantage of all the pro’s, such as expansion and ease of access to data by those who need it, but also protecting the organisation from security breaches and total system failure by implementing robust change management and following security best practices.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18</a:t>
            </a:fld>
            <a:endParaRPr lang="en-GB" dirty="0"/>
          </a:p>
        </p:txBody>
      </p:sp>
    </p:spTree>
    <p:extLst>
      <p:ext uri="{BB962C8B-B14F-4D97-AF65-F5344CB8AC3E}">
        <p14:creationId xmlns:p14="http://schemas.microsoft.com/office/powerpoint/2010/main" val="14226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There are three main aims to this presentation. The first it to critically reflect on the current module, what my expectations were and how it has improved my knowledge and understanding of the industry.</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Second, to provide a response to the statement “</a:t>
            </a:r>
            <a:r>
              <a:rPr lang="en-GB" sz="1800" i="1" kern="100" dirty="0">
                <a:effectLst/>
                <a:latin typeface="Aptos" panose="020B0004020202020204" pitchFamily="34" charset="0"/>
                <a:ea typeface="Aptos" panose="020B0004020202020204" pitchFamily="34" charset="0"/>
                <a:cs typeface="Times New Roman" panose="02020603050405020304" pitchFamily="18" charset="0"/>
              </a:rPr>
              <a:t>Enterprise IT encapsulates ALL the technology trends that will make the greatest impact on Industry in the next five years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And finally, provide a reflection on my aspirations and how this course will provide the necessary knowledge and experience to achieve these goals.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3</a:t>
            </a:fld>
            <a:endParaRPr lang="en-GB" dirty="0"/>
          </a:p>
        </p:txBody>
      </p:sp>
    </p:spTree>
    <p:extLst>
      <p:ext uri="{BB962C8B-B14F-4D97-AF65-F5344CB8AC3E}">
        <p14:creationId xmlns:p14="http://schemas.microsoft.com/office/powerpoint/2010/main" val="171778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Reflective Practice, particularly in Social Sciences, dates back to the 1983 book by (Schön, 1983). Donald Schön defined “Reflection in action” and “Reflection on action”. Later (Killian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Todnem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1991) added “Reflection for action”.</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While these (and most reflective models) focus on reflecting about a particular event, lets just think about what these mean.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“Reflection on action” is what most people who have encountered reflective practice think of. This is immediately, or soon after, an event or incident. It is a chance to go over either formally or informally about what has just happened, and what can be learnt from it.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“Reflection in action” is essentially thinking on your feet. Imagine yourself in a situation. You are able to draw on previous experience and outcomes and apply to the present. It is what most people do subconsciously every day.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Finally, “Reflection for action” is planning for the future. (Killian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Todnem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1991) initially intended this as being about to enter a scenario, and reflecting on previous experiences, and going in prepared. However, when I read (Whitmore, 2017) I couldn’t help but feel there was a lot of overlap between coaching and reflective practice. (Whitmore, 2017)’s GROW model is effectively reflective practice for the future – or Reflection for Action.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5</a:t>
            </a:fld>
            <a:endParaRPr lang="en-GB" dirty="0"/>
          </a:p>
        </p:txBody>
      </p:sp>
    </p:spTree>
    <p:extLst>
      <p:ext uri="{BB962C8B-B14F-4D97-AF65-F5344CB8AC3E}">
        <p14:creationId xmlns:p14="http://schemas.microsoft.com/office/powerpoint/2010/main" val="1118668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(Van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Manen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1977) identified three forms of reflection, which were added to by (Ruch, 2007) to make four forms of Reflection</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These can be used individually, or together depending on the scenario and individual.</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Technical Reflection: This focuses on the what. “What did I do?” and “What can I do better?”. There is no “Why” or attempt to address the individuals feelings and emotions.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Practical Reflection: This recognises the limits of formal knowledge, and incorporates practice wisdom. The focus is on the self and more open minded than the Technical level.</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Process Reflection: This considers relationships and the associated dynamics which influence the situation.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Critical Evaluation: This involves the other three forms, but also challenges the factors influencing a scenario or situation. The other levels consider what is happening, how it can be done better, and how it impacts the individuals involved, but not the why. This form or reflection asks why these factors exist, and should they have the impact they are.</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6</a:t>
            </a:fld>
            <a:endParaRPr lang="en-GB" dirty="0"/>
          </a:p>
        </p:txBody>
      </p:sp>
    </p:spTree>
    <p:extLst>
      <p:ext uri="{BB962C8B-B14F-4D97-AF65-F5344CB8AC3E}">
        <p14:creationId xmlns:p14="http://schemas.microsoft.com/office/powerpoint/2010/main" val="213494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There are literally dozens of Reflective models (Maclean, 2016). From my personal experience (Gibbs, 1988) is the model most frequently taught to health and Social Care professionals.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model incorporates the Forms and Types of Reflection previously mentioned. We start with the Description of what happened (Technical and Process Reflections).</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Then we look at thoughts and feelings (Practical Reflection). Next we perform the analysis or Critical Reflection, and draw conclusions (Reflection On Action).</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Finally, we make an action plan, or Reflection For Action.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7</a:t>
            </a:fld>
            <a:endParaRPr lang="en-GB" dirty="0"/>
          </a:p>
        </p:txBody>
      </p:sp>
    </p:spTree>
    <p:extLst>
      <p:ext uri="{BB962C8B-B14F-4D97-AF65-F5344CB8AC3E}">
        <p14:creationId xmlns:p14="http://schemas.microsoft.com/office/powerpoint/2010/main" val="2800442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All the discussion so far has been about reflecting about an event. This is useful for the industry I have previous experience with – Health care, but it needs to be expanded a bit for educational settings.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“event” in this scenario, is the 12 week module and the reflection is on the content, and what conclusions I can draw for the future of Enterprise IT.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For this, we will look at two models used in Education settings. The first one, that I have used previously when teaching new staff members it what I like to call the “Competency Staircase”. This is actually the Four stages of competence, or the Competency Hierarchy (Keeley, 2021). I like referring to it as a staircase as it implies a journey of progression.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other model used in education is The Onion model (Korthagen &amp;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Vasalos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2005). This focusses on the drivers and motivators of an individual. The “why” a person undertakes training or learning. This can be used to reflect on if the individual gained what they intended.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Working from the outside-in, we can see the environment affects our behaviour, which impacts on competencies, etc. But it also works from inside out, where our “Core” personality, our “Mission” or Motivation, affects our Identity and beliefs etc.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8</a:t>
            </a:fld>
            <a:endParaRPr lang="en-GB" dirty="0"/>
          </a:p>
        </p:txBody>
      </p:sp>
    </p:spTree>
    <p:extLst>
      <p:ext uri="{BB962C8B-B14F-4D97-AF65-F5344CB8AC3E}">
        <p14:creationId xmlns:p14="http://schemas.microsoft.com/office/powerpoint/2010/main" val="161383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Starting from the centre of the Onion, my “Mission” or Motivation for starting this Course was to formalise what I have learnt on the job over the last decade or so. This has certainly been the case – a number of topics have been discussed where I had the knowledge and experience but didn’t know it, for example it turns out I have been using BPMN/UML for years without knowing that’s what it was.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also have career aspirations to progress to a strategic leadership role. One module in, and it feels like this might be a reality. Discussing the history of Enterprise IT and decisions made, both good and bad has provided the opportunity to learn from others experience in this area. Also, the EITBOK (IEEE - Computer Society, 2017) gives that “higher-level”, strategic overview of an Enterprise Architecture.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In terms of Identity, it has been interesting being a student again. Despite being a professional, who it turns out is already knowledgeable through experience, I am still learning a lot from this course. The power dynamic is different from formal study in the past though. The course tutors have treated myself and my course mates as professionals. There is still a teacher – student dynamic, but it is more a sharing knowledge through conversation, and not a one-way lecture style interaction.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has ultimately lead me to believe in myself, that I am capable of completing the course. Prior to the course starting I had some self-doubt in my ability to progress my career. When I graduated from my first degree, I had a career mapped out. Unfortunately, that was 15 years ago, and my job in defence research was withdrawn due to recession and government spending cuts. Since then my focus has been on job security, rather than career progression. I had started to think that without further qualifications, I would be stuck in my current role, but I now believe that this course will give me the skills necessary to advance within the industry of Enterprise IT.</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10</a:t>
            </a:fld>
            <a:endParaRPr lang="en-GB" dirty="0"/>
          </a:p>
        </p:txBody>
      </p:sp>
    </p:spTree>
    <p:extLst>
      <p:ext uri="{BB962C8B-B14F-4D97-AF65-F5344CB8AC3E}">
        <p14:creationId xmlns:p14="http://schemas.microsoft.com/office/powerpoint/2010/main" val="327119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Moving out to the Competency layer, I have learnt a number of new skills in this module. I have refreshed my competencies with regards to Referencing and research, and proven that I can take the programming skills I have obtained elsewhere and apply them to Python. Finally, I have been using BPMN/UML for a number of years, without knowing it. Covering it in the unit in this module has provided extra competence and confidence in using it correctly.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Confidence the inner layers of the Onion have given me, has impacted my behaviour. I am managing time effectively, I am working collaboratively with my peers, and this has filtered over into my professional and personal life. I have better focus on my work tasks, and am able to balance my commitments effectively.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Finally, last but not least, the Environment. It has been a challenge to juggle the Course, Work, Family and down time. My wider environment impacts my learning in both positive and less-positive ways. Finding time is difficult, but maintaining downtime allows for clearer thought. Walking dogs etc. means I can clear my thoughts and work-out how to phrase a paragraph, or link ideas from multiple sources together, or just allow ideas to sink in.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reverse is also true. The Course has had a positive impact on the way I see things at work. Through better use of UML for mapping patient flows in the Hospital I work in or being able to think about the IT infrastructure in a different way when contributing to my departments strategy.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11</a:t>
            </a:fld>
            <a:endParaRPr lang="en-GB" dirty="0"/>
          </a:p>
        </p:txBody>
      </p:sp>
    </p:spTree>
    <p:extLst>
      <p:ext uri="{BB962C8B-B14F-4D97-AF65-F5344CB8AC3E}">
        <p14:creationId xmlns:p14="http://schemas.microsoft.com/office/powerpoint/2010/main" val="2982959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When using the Onion reflective model, the environment that is important is that of Enterprise IT. Enterprise IT management involves supporting a business or organisation with their business needs for automation and information technology, planning and managing changes to technology and on-going support for the technology (IEEE - Computer Society, 2017). </a:t>
            </a: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This involves understanding and managing the Processes, Technology, People, and the Data of the organisation. </a:t>
            </a:r>
          </a:p>
          <a:p>
            <a:endParaRPr lang="en-GB" dirty="0"/>
          </a:p>
        </p:txBody>
      </p:sp>
      <p:sp>
        <p:nvSpPr>
          <p:cNvPr id="4" name="Date Placeholder 3"/>
          <p:cNvSpPr>
            <a:spLocks noGrp="1"/>
          </p:cNvSpPr>
          <p:nvPr>
            <p:ph type="dt" idx="1"/>
          </p:nvPr>
        </p:nvSpPr>
        <p:spPr/>
        <p:txBody>
          <a:bodyPr/>
          <a:lstStyle/>
          <a:p>
            <a:pPr rtl="0"/>
            <a:fld id="{34BE6C49-79EE-411D-B712-38F1F5C37022}" type="datetime1">
              <a:rPr lang="en-GB" smtClean="0"/>
              <a:t>22/07/2024</a:t>
            </a:fld>
            <a:endParaRPr lang="en-GB" dirty="0"/>
          </a:p>
        </p:txBody>
      </p:sp>
      <p:sp>
        <p:nvSpPr>
          <p:cNvPr id="5" name="Slide Number Placeholder 4"/>
          <p:cNvSpPr>
            <a:spLocks noGrp="1"/>
          </p:cNvSpPr>
          <p:nvPr>
            <p:ph type="sldNum" sz="quarter" idx="5"/>
          </p:nvPr>
        </p:nvSpPr>
        <p:spPr/>
        <p:txBody>
          <a:bodyPr/>
          <a:lstStyle/>
          <a:p>
            <a:pPr rtl="0"/>
            <a:fld id="{32BF9438-3EEF-4192-9815-F6F44770AEF7}" type="slidenum">
              <a:rPr lang="en-GB" smtClean="0"/>
              <a:t>13</a:t>
            </a:fld>
            <a:endParaRPr lang="en-GB" dirty="0"/>
          </a:p>
        </p:txBody>
      </p:sp>
    </p:spTree>
    <p:extLst>
      <p:ext uri="{BB962C8B-B14F-4D97-AF65-F5344CB8AC3E}">
        <p14:creationId xmlns:p14="http://schemas.microsoft.com/office/powerpoint/2010/main" val="312184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rtlCol="0" anchor="ctr">
            <a:noAutofit/>
          </a:bodyPr>
          <a:lstStyle>
            <a:lvl1pPr algn="ctr">
              <a:defRPr/>
            </a:lvl1pPr>
          </a:lstStyle>
          <a:p>
            <a:pPr rtl="0"/>
            <a:r>
              <a:rPr lang="en-US"/>
              <a:t>Click icon to add picture</a:t>
            </a:r>
            <a:endParaRPr lang="en-GB"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rtlCol="0" anchor="t">
            <a:noAutofit/>
          </a:bodyPr>
          <a:lstStyle>
            <a:lvl1pPr marL="1371600">
              <a:lnSpc>
                <a:spcPct val="280000"/>
              </a:lnSpc>
              <a:spcBef>
                <a:spcPts val="1800"/>
              </a:spcBef>
              <a:defRPr>
                <a:solidFill>
                  <a:schemeClr val="bg2"/>
                </a:solidFill>
              </a:defRPr>
            </a:lvl1pPr>
          </a:lstStyle>
          <a:p>
            <a:pPr rtl="0"/>
            <a:r>
              <a:rPr lang="en-US" sz="4400">
                <a:solidFill>
                  <a:srgbClr val="FFFFFF"/>
                </a:solidFill>
              </a:rPr>
              <a:t>Click to edit Master title style</a:t>
            </a:r>
            <a:endParaRPr lang="en-GB"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rtlCol="0">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rtl="0"/>
            <a:r>
              <a:rPr lang="en-US"/>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rtlCol="0"/>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rtlCol="0">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rtlCol="0"/>
          <a:lstStyle>
            <a:lvl1pPr marL="0" indent="0">
              <a:buNone/>
              <a:defRPr baseline="0"/>
            </a:lvl1pPr>
          </a:lstStyle>
          <a:p>
            <a:pPr lvl="0" rtl="0"/>
            <a:r>
              <a:rPr lang="en-US"/>
              <a:t>Click to edit Master text styles</a:t>
            </a:r>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1" y="1"/>
            <a:ext cx="2347150"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32908"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462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rtlCol="0">
            <a:normAutofit/>
          </a:bodyPr>
          <a:lstStyle>
            <a:lvl1pPr>
              <a:buNone/>
              <a:defRPr>
                <a:solidFill>
                  <a:schemeClr val="bg2"/>
                </a:solidFill>
              </a:defRPr>
            </a:lvl1pPr>
          </a:lstStyle>
          <a:p>
            <a:pPr lvl="0" rtl="0"/>
            <a:r>
              <a:rPr lang="en-US">
                <a:solidFill>
                  <a:srgbClr val="FFFFFF"/>
                </a:solidFill>
              </a:rPr>
              <a:t>Click to edit Master text styles</a:t>
            </a: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rtlCol="0" anchor="b">
            <a:noAutofit/>
          </a:bodyPr>
          <a:lstStyle/>
          <a:p>
            <a:pPr rtl="0"/>
            <a:r>
              <a:rPr lang="en-US" sz="4400">
                <a:solidFill>
                  <a:srgbClr val="FFFFFF"/>
                </a:solidFill>
              </a:rPr>
              <a:t>Click to edit Master title style</a:t>
            </a:r>
            <a:endParaRPr lang="en-GB"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rtlCol="0">
            <a:normAutofit/>
          </a:bodyPr>
          <a:lstStyle/>
          <a:p>
            <a:pPr rtl="0"/>
            <a:r>
              <a:rPr lang="en-US" sz="1400">
                <a:solidFill>
                  <a:srgbClr val="FFFFFF"/>
                </a:solidFill>
              </a:rPr>
              <a:t>Click to edit Master subtitle style</a:t>
            </a:r>
            <a:endParaRPr lang="en-GB"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rtlCol="0" anchor="b">
            <a:normAutofit/>
          </a:bodyPr>
          <a:lstStyle>
            <a:lvl1pPr algn="l">
              <a:lnSpc>
                <a:spcPct val="100000"/>
              </a:lnSpc>
              <a:defRPr sz="5400"/>
            </a:lvl1pPr>
          </a:lstStyle>
          <a:p>
            <a:pPr rtl="0"/>
            <a:r>
              <a:rPr lang="en-US"/>
              <a:t>Click to edit Master title style</a:t>
            </a:r>
            <a:endParaRPr lang="en-GB"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rtlCol="0">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rtlCol="0"/>
          <a:lstStyle>
            <a:lvl1pPr>
              <a:defRPr>
                <a:solidFill>
                  <a:schemeClr val="bg2"/>
                </a:solidFill>
              </a:defRPr>
            </a:lvl1pPr>
          </a:lstStyle>
          <a:p>
            <a:pPr rtl="0"/>
            <a:r>
              <a:rPr lang="en-GB"/>
              <a:t>2/8/20XX</a:t>
            </a:r>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rtlCol="0" anchor="b">
            <a:normAutofit/>
          </a:bodyPr>
          <a:lstStyle>
            <a:lvl1pPr>
              <a:defRPr sz="5400"/>
            </a:lvl1p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rtlCol="0"/>
          <a:lstStyle/>
          <a:p>
            <a:pPr rtl="0"/>
            <a:r>
              <a:rPr lang="en-GB"/>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rtlCol="0"/>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rtlCol="0"/>
          <a:lstStyle/>
          <a:p>
            <a:pPr rtl="0"/>
            <a:r>
              <a:rPr lang="en-US"/>
              <a:t>Click to edit Master title style</a:t>
            </a:r>
            <a:endParaRPr lang="en-GB"/>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rtlCol="0"/>
          <a:lstStyle/>
          <a:p>
            <a:pPr rtl="0"/>
            <a:r>
              <a:rPr lang="en-GB"/>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endParaRPr lang="en-GB"/>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rtlCol="0"/>
          <a:lstStyle/>
          <a:p>
            <a:pPr rtl="0"/>
            <a:r>
              <a:rPr lang="en-GB"/>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rtlCol="0"/>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rtlCol="0">
            <a:normAutofit/>
          </a:bodyPr>
          <a:lstStyle>
            <a:lvl1pPr>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p>
            <a:pPr rtl="0"/>
            <a:r>
              <a:rPr lang="en-GB"/>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rtlCol="0">
            <a:noAutofit/>
          </a:bodyPr>
          <a:lstStyle>
            <a:lvl1pPr algn="r">
              <a:defRPr/>
            </a:lvl1pPr>
          </a:lstStyle>
          <a:p>
            <a:pPr rtl="0"/>
            <a:r>
              <a:rPr lang="en-US"/>
              <a:t>Click icon to add picture</a:t>
            </a:r>
            <a:endParaRPr lang="en-GB"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rtlCol="0">
            <a:noAutofit/>
          </a:bodyPr>
          <a:lstStyle>
            <a:lvl1pPr algn="r">
              <a:defRPr/>
            </a:lvl1pPr>
          </a:lstStyle>
          <a:p>
            <a:pPr rtl="0"/>
            <a:r>
              <a:rPr lang="en-US"/>
              <a:t>Click icon to add picture</a:t>
            </a:r>
            <a:endParaRPr lang="en-GB"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212057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rtlCol="0"/>
          <a:lstStyle>
            <a:lvl1pPr marL="548640">
              <a:lnSpc>
                <a:spcPct val="100000"/>
              </a:lnSpc>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rtlCol="0">
            <a:noAutofit/>
          </a:bodyPr>
          <a:lstStyle/>
          <a:p>
            <a:pPr rtl="0"/>
            <a:r>
              <a:rPr lang="en-US"/>
              <a:t>Click icon to add picture</a:t>
            </a:r>
            <a:endParaRPr lang="en-GB"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rtlCol="0">
            <a:noAutofit/>
          </a:bodyPr>
          <a:lstStyle/>
          <a:p>
            <a:pPr rtl="0"/>
            <a:r>
              <a:rPr lang="en-US"/>
              <a:t>Click icon to add picture</a:t>
            </a:r>
            <a:endParaRPr lang="en-GB"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rtlCol="0"/>
          <a:lstStyle>
            <a:lvl1pPr marL="0" indent="0">
              <a:buNone/>
              <a:defRPr/>
            </a:lvl1pPr>
          </a:lstStyle>
          <a:p>
            <a:pPr lvl="0" rt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accent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accent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40805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rtlCol="0">
            <a:normAutofit/>
          </a:bodyPr>
          <a:lstStyle>
            <a:lvl1pPr>
              <a:defRPr>
                <a:solidFill>
                  <a:schemeClr val="bg2"/>
                </a:solidFill>
              </a:defRPr>
            </a:lvl1pPr>
          </a:lstStyle>
          <a:p>
            <a:pPr algn="l" rtl="0"/>
            <a:r>
              <a:rPr lang="en-US">
                <a:solidFill>
                  <a:srgbClr val="FFFFFF"/>
                </a:solidFill>
              </a:rPr>
              <a:t>Click to edit Master title style</a:t>
            </a:r>
            <a:endParaRPr lang="en-GB"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rtlCol="0" anchor="ctr">
            <a:noAutofit/>
          </a:bodyPr>
          <a:lstStyle>
            <a:lvl1pPr algn="ctr">
              <a:defRPr/>
            </a:lvl1pPr>
          </a:lstStyle>
          <a:p>
            <a:pPr rtl="0"/>
            <a:r>
              <a:rPr lang="en-US"/>
              <a:t>Click icon to add picture</a:t>
            </a:r>
            <a:endParaRPr lang="en-GB"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rtlCol="0" anchor="t"/>
          <a:lstStyle>
            <a:lvl1pPr marL="914400" indent="0">
              <a:lnSpc>
                <a:spcPct val="400000"/>
              </a:lnSpc>
              <a:buNone/>
              <a:defRPr>
                <a:solidFill>
                  <a:schemeClr val="bg2"/>
                </a:solidFill>
              </a:defRPr>
            </a:lvl1pPr>
          </a:lstStyle>
          <a:p>
            <a:pPr rtl="0"/>
            <a:r>
              <a:rPr lang="en-US">
                <a:solidFill>
                  <a:srgbClr val="FFFFFF"/>
                </a:solidFill>
              </a:rPr>
              <a:t>Click to edit Master subtitle style</a:t>
            </a:r>
            <a:endParaRPr lang="en-GB"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rtlCol="0">
            <a:normAutofit/>
          </a:bodyPr>
          <a:lstStyle>
            <a:lvl1pPr>
              <a:lnSpc>
                <a:spcPct val="100000"/>
              </a:lnSpc>
              <a:defRPr sz="40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rtlCol="0">
            <a:normAutofit/>
          </a:bodyPr>
          <a:lstStyle>
            <a:lvl1pPr>
              <a:defRPr sz="2000"/>
            </a:lvl1pPr>
            <a:lvl2pPr>
              <a:defRPr sz="1800"/>
            </a:lvl2pPr>
            <a:lvl3pPr>
              <a:defRPr sz="1600"/>
            </a:lvl3pPr>
            <a:lvl4pPr>
              <a:defRPr sz="1400"/>
            </a:lvl4pPr>
            <a:lvl5pPr>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rtlCol="0"/>
          <a:lstStyle>
            <a:lvl1pPr algn="l">
              <a:defRPr>
                <a:solidFill>
                  <a:schemeClr val="accent2"/>
                </a:solidFill>
              </a:defRPr>
            </a:lvl1pPr>
          </a:lstStyle>
          <a:p>
            <a:pPr rtl="0"/>
            <a:r>
              <a:rPr lang="en-GB"/>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rtlCol="0"/>
          <a:lstStyle>
            <a:lvl1pPr algn="r">
              <a:defRPr>
                <a:solidFill>
                  <a:schemeClr val="bg2"/>
                </a:solidFill>
              </a:defRPr>
            </a:lvl1pPr>
          </a:lstStyle>
          <a:p>
            <a:pPr rtl="0"/>
            <a:r>
              <a:rPr lang="en-GB"/>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rtlCol="0">
            <a:normAutofit/>
          </a:bodyPr>
          <a:lstStyle>
            <a:lvl1pPr>
              <a:lnSpc>
                <a:spcPct val="100000"/>
              </a:lnSpc>
              <a:defRPr sz="4000"/>
            </a:lvl1pPr>
          </a:lstStyle>
          <a:p>
            <a:pPr rtl="0"/>
            <a:r>
              <a:rPr lang="en-US"/>
              <a:t>Click to edit Master title style</a:t>
            </a:r>
            <a:endParaRPr lang="en-GB"/>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rtlCol="0"/>
          <a:lstStyle>
            <a:lvl1pPr algn="l">
              <a:defRPr>
                <a:solidFill>
                  <a:schemeClr val="accent2"/>
                </a:solidFill>
              </a:defRPr>
            </a:lvl1pPr>
          </a:lstStyle>
          <a:p>
            <a:pPr rtl="0"/>
            <a:r>
              <a:rPr lang="en-GB"/>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rtlCol="0"/>
          <a:lstStyle>
            <a:lvl1pPr algn="r">
              <a:defRPr>
                <a:solidFill>
                  <a:schemeClr val="bg2"/>
                </a:solidFill>
              </a:defRPr>
            </a:lvl1pPr>
          </a:lstStyle>
          <a:p>
            <a:pPr rtl="0"/>
            <a:r>
              <a:rPr lang="en-GB"/>
              <a:t>2/8/20XX</a:t>
            </a:r>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rtlCol="0" anchor="b"/>
          <a:lstStyle>
            <a:lvl1pPr>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rtlCol="0"/>
          <a:lstStyle>
            <a:lvl1pPr>
              <a:buNone/>
              <a:defRPr>
                <a:solidFill>
                  <a:schemeClr val="bg2"/>
                </a:solidFill>
              </a:defRPr>
            </a:lvl1pPr>
          </a:lstStyle>
          <a:p>
            <a:pPr rtl="0"/>
            <a:r>
              <a:rPr lang="en-US">
                <a:solidFill>
                  <a:srgbClr val="FFFFFF"/>
                </a:solidFill>
              </a:rPr>
              <a:t>Click to edit Master subtitle style</a:t>
            </a:r>
            <a:endParaRPr lang="en-GB"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rtlCol="0"/>
          <a:lstStyle>
            <a:lvl1pPr>
              <a:defRPr>
                <a:solidFill>
                  <a:schemeClr val="bg2"/>
                </a:solidFill>
              </a:defRPr>
            </a:lvl1pPr>
          </a:lstStyle>
          <a:p>
            <a:pPr rtl="0"/>
            <a:r>
              <a:rPr lang="en-GB"/>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rtlCol="0" anchor="ctr">
            <a:noAutofit/>
          </a:bodyPr>
          <a:lstStyle/>
          <a:p>
            <a:pPr rtl="0"/>
            <a:r>
              <a:rPr lang="en-US"/>
              <a:t>Click icon to add picture</a:t>
            </a:r>
            <a:endParaRPr lang="en-GB"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rtlCol="0"/>
          <a:lstStyle>
            <a:lvl1pPr marL="914400">
              <a:lnSpc>
                <a:spcPct val="100000"/>
              </a:lnSpc>
              <a:defRPr>
                <a:solidFill>
                  <a:schemeClr val="bg2"/>
                </a:solidFill>
              </a:defRPr>
            </a:lvl1pPr>
          </a:lstStyle>
          <a:p>
            <a:pPr rtl="0"/>
            <a:r>
              <a:rPr lang="en-US">
                <a:solidFill>
                  <a:srgbClr val="FFFFFF"/>
                </a:solidFill>
              </a:rPr>
              <a:t>Click to edit Master title style</a:t>
            </a:r>
            <a:endParaRPr lang="en-GB"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rtlCol="0"/>
          <a:lstStyle/>
          <a:p>
            <a:pPr rtl="0"/>
            <a:r>
              <a:rPr lang="en-US"/>
              <a:t>Click icon to add picture</a:t>
            </a:r>
            <a:endParaRPr lang="en-GB"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rtlCol="0" anchor="b" anchorCtr="0"/>
          <a:lstStyle>
            <a:lvl1pPr>
              <a:buNone/>
              <a:defRPr sz="2000" b="1">
                <a:solidFill>
                  <a:schemeClr val="bg2"/>
                </a:solidFill>
              </a:defRPr>
            </a:lvl1pPr>
          </a:lstStyle>
          <a:p>
            <a:pPr lvl="0" rtl="0"/>
            <a:r>
              <a:rPr lang="en-GB"/>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rtlCol="0"/>
          <a:lstStyle/>
          <a:p>
            <a:pPr rtl="0"/>
            <a:r>
              <a:rPr lang="en-US"/>
              <a:t>Click icon to add picture</a:t>
            </a:r>
            <a:endParaRPr lang="en-GB"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rtlCol="0" anchor="b" anchorCtr="0"/>
          <a:lstStyle>
            <a:lvl1pPr>
              <a:buNone/>
              <a:defRPr sz="2000" b="1">
                <a:solidFill>
                  <a:schemeClr val="bg2"/>
                </a:solidFill>
              </a:defRPr>
            </a:lvl1pPr>
          </a:lstStyle>
          <a:p>
            <a:pPr lvl="0" rtl="0"/>
            <a:r>
              <a:rPr lang="en-GB"/>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rtlCol="0"/>
          <a:lstStyle/>
          <a:p>
            <a:pPr rtl="0"/>
            <a:r>
              <a:rPr lang="en-US"/>
              <a:t>Click icon to add picture</a:t>
            </a:r>
            <a:endParaRPr lang="en-GB"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rtlCol="0" anchor="b" anchorCtr="0"/>
          <a:lstStyle>
            <a:lvl1pPr>
              <a:buNone/>
              <a:defRPr sz="2000" b="1">
                <a:solidFill>
                  <a:schemeClr val="bg2"/>
                </a:solidFill>
              </a:defRPr>
            </a:lvl1pPr>
          </a:lstStyle>
          <a:p>
            <a:pPr lvl="0" rtl="0"/>
            <a:r>
              <a:rPr lang="en-GB"/>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rtlCol="0"/>
          <a:lstStyle/>
          <a:p>
            <a:pPr rtl="0"/>
            <a:r>
              <a:rPr lang="en-US"/>
              <a:t>Click icon to add picture</a:t>
            </a:r>
            <a:endParaRPr lang="en-GB"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rtlCol="0" anchor="b" anchorCtr="0"/>
          <a:lstStyle>
            <a:lvl1pPr>
              <a:buNone/>
              <a:defRPr sz="2000" b="1">
                <a:solidFill>
                  <a:schemeClr val="bg2"/>
                </a:solidFill>
              </a:defRPr>
            </a:lvl1pPr>
          </a:lstStyle>
          <a:p>
            <a:pPr lvl="0" rtl="0"/>
            <a:r>
              <a:rPr lang="en-GB"/>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rtlCol="0">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rtlCol="0"/>
          <a:lstStyle>
            <a:lvl1pPr>
              <a:defRPr>
                <a:solidFill>
                  <a:schemeClr val="bg2"/>
                </a:solidFill>
              </a:defRPr>
            </a:lvl1pPr>
          </a:lstStyle>
          <a:p>
            <a:pPr rtl="0"/>
            <a:r>
              <a:rPr lang="en-GB"/>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rtlCol="0"/>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rtlCol="0">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rtlCol="0"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rtlCol="0">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rtlCol="0"/>
          <a:lstStyle/>
          <a:p>
            <a:pPr rtl="0"/>
            <a:r>
              <a:rPr lang="en-GB"/>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rtlCol="0"/>
          <a:lstStyle>
            <a:lvl1pPr>
              <a:defRPr>
                <a:solidFill>
                  <a:schemeClr val="bg2"/>
                </a:solidFill>
              </a:defRPr>
            </a:lvl1pPr>
          </a:lstStyle>
          <a:p>
            <a:pPr rtl="0"/>
            <a:r>
              <a:rPr lang="en-GB"/>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rtlCol="0"/>
          <a:lstStyle>
            <a:lvl1pPr>
              <a:defRPr>
                <a:solidFill>
                  <a:schemeClr val="bg2"/>
                </a:solidFill>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pPr rtl="0"/>
            <a:r>
              <a:rPr lang="en-GB" sz="100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pPr rtl="0"/>
            <a:r>
              <a:rPr lang="en-US"/>
              <a:t>Click to edit Master title style</a:t>
            </a:r>
            <a:endParaRPr lang="en-GB"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pPr rtl="0"/>
            <a:r>
              <a:rPr lang="en-GB"/>
              <a:t>2/8/20XX</a:t>
            </a:r>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pPr rtl="0"/>
            <a:fld id="{08AB70BE-1769-45B8-85A6-0C837432C7E6}" type="slidenum">
              <a:rPr lang="en-GB" smtClean="0"/>
              <a:pPr/>
              <a:t>‹#›</a:t>
            </a:fld>
            <a:endParaRPr lang="en-GB"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Lst>
  <p:hf hdr="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8.jpeg"/><Relationship Id="rId5" Type="http://schemas.openxmlformats.org/officeDocument/2006/relationships/image" Target="../media/image23.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nature, night sky, northern lights">
            <a:extLst>
              <a:ext uri="{FF2B5EF4-FFF2-40B4-BE49-F238E27FC236}">
                <a16:creationId xmlns:a16="http://schemas.microsoft.com/office/drawing/2014/main" id="{973A7C7E-C448-42BB-B732-541A6CC83C8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11273115" cy="6858000"/>
          </a:xfrm>
        </p:spPr>
      </p:pic>
      <p:sp>
        <p:nvSpPr>
          <p:cNvPr id="30" name="Title 29">
            <a:extLst>
              <a:ext uri="{FF2B5EF4-FFF2-40B4-BE49-F238E27FC236}">
                <a16:creationId xmlns:a16="http://schemas.microsoft.com/office/drawing/2014/main" id="{9DAE0213-8971-4F41-9E3D-5FCCD40DC2BF}"/>
              </a:ext>
            </a:extLst>
          </p:cNvPr>
          <p:cNvSpPr>
            <a:spLocks noGrp="1"/>
          </p:cNvSpPr>
          <p:nvPr>
            <p:ph type="ctrTitle"/>
          </p:nvPr>
        </p:nvSpPr>
        <p:spPr>
          <a:xfrm>
            <a:off x="609521" y="4330696"/>
            <a:ext cx="11582479" cy="2527304"/>
          </a:xfrm>
        </p:spPr>
        <p:txBody>
          <a:bodyPr rtlCol="0"/>
          <a:lstStyle/>
          <a:p>
            <a:pPr rtl="0"/>
            <a:r>
              <a:rPr lang="en-GB" dirty="0"/>
              <a:t>Launch into Enterprise IT - Reflection</a:t>
            </a:r>
          </a:p>
        </p:txBody>
      </p:sp>
      <p:sp>
        <p:nvSpPr>
          <p:cNvPr id="10" name="Subtitle 9">
            <a:extLst>
              <a:ext uri="{FF2B5EF4-FFF2-40B4-BE49-F238E27FC236}">
                <a16:creationId xmlns:a16="http://schemas.microsoft.com/office/drawing/2014/main" id="{623FB30D-4353-4FDD-9FA6-2C7A5AF30338}"/>
              </a:ext>
            </a:extLst>
          </p:cNvPr>
          <p:cNvSpPr>
            <a:spLocks noGrp="1"/>
          </p:cNvSpPr>
          <p:nvPr>
            <p:ph type="body" sz="quarter" idx="14"/>
          </p:nvPr>
        </p:nvSpPr>
        <p:spPr>
          <a:xfrm>
            <a:off x="2000614" y="5920740"/>
            <a:ext cx="5476512" cy="723900"/>
          </a:xfrm>
        </p:spPr>
        <p:txBody>
          <a:bodyPr rtlCol="0"/>
          <a:lstStyle/>
          <a:p>
            <a:pPr rtl="0"/>
            <a:r>
              <a:rPr lang="en-GB" dirty="0"/>
              <a:t>Mark Collins</a:t>
            </a:r>
          </a:p>
          <a:p>
            <a:pPr rtl="0"/>
            <a:r>
              <a:rPr lang="en-GB" dirty="0"/>
              <a:t>21/07/2024</a:t>
            </a:r>
          </a:p>
        </p:txBody>
      </p:sp>
    </p:spTree>
    <p:extLst>
      <p:ext uri="{BB962C8B-B14F-4D97-AF65-F5344CB8AC3E}">
        <p14:creationId xmlns:p14="http://schemas.microsoft.com/office/powerpoint/2010/main" val="103280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1DE9-CAB6-4FC9-96EE-EE9AE9D5BBD7}"/>
              </a:ext>
            </a:extLst>
          </p:cNvPr>
          <p:cNvSpPr>
            <a:spLocks noGrp="1"/>
          </p:cNvSpPr>
          <p:nvPr>
            <p:ph type="title"/>
          </p:nvPr>
        </p:nvSpPr>
        <p:spPr>
          <a:xfrm>
            <a:off x="838200" y="448056"/>
            <a:ext cx="10515600" cy="1325563"/>
          </a:xfrm>
        </p:spPr>
        <p:txBody>
          <a:bodyPr rtlCol="0"/>
          <a:lstStyle/>
          <a:p>
            <a:pPr rtl="0"/>
            <a:r>
              <a:rPr lang="en-GB" dirty="0"/>
              <a:t>Core Reflection</a:t>
            </a:r>
          </a:p>
        </p:txBody>
      </p:sp>
      <p:sp>
        <p:nvSpPr>
          <p:cNvPr id="3" name="Text Placeholder 2">
            <a:extLst>
              <a:ext uri="{FF2B5EF4-FFF2-40B4-BE49-F238E27FC236}">
                <a16:creationId xmlns:a16="http://schemas.microsoft.com/office/drawing/2014/main" id="{8E3D0E32-897D-44CC-82D6-988E930958DA}"/>
              </a:ext>
            </a:extLst>
          </p:cNvPr>
          <p:cNvSpPr>
            <a:spLocks noGrp="1"/>
          </p:cNvSpPr>
          <p:nvPr>
            <p:ph type="body" idx="1"/>
          </p:nvPr>
        </p:nvSpPr>
        <p:spPr>
          <a:xfrm>
            <a:off x="839788" y="1681163"/>
            <a:ext cx="3200400" cy="823912"/>
          </a:xfrm>
        </p:spPr>
        <p:txBody>
          <a:bodyPr rtlCol="0"/>
          <a:lstStyle/>
          <a:p>
            <a:pPr rtl="0"/>
            <a:r>
              <a:rPr lang="en-GB" dirty="0"/>
              <a:t>Mission</a:t>
            </a:r>
          </a:p>
        </p:txBody>
      </p:sp>
      <p:sp>
        <p:nvSpPr>
          <p:cNvPr id="4" name="Content Placeholder 3">
            <a:extLst>
              <a:ext uri="{FF2B5EF4-FFF2-40B4-BE49-F238E27FC236}">
                <a16:creationId xmlns:a16="http://schemas.microsoft.com/office/drawing/2014/main" id="{4ED1911C-D5D5-4207-8D00-1291333B9E4C}"/>
              </a:ext>
            </a:extLst>
          </p:cNvPr>
          <p:cNvSpPr>
            <a:spLocks noGrp="1"/>
          </p:cNvSpPr>
          <p:nvPr>
            <p:ph sz="half" idx="2"/>
          </p:nvPr>
        </p:nvSpPr>
        <p:spPr>
          <a:xfrm>
            <a:off x="839788" y="2635623"/>
            <a:ext cx="3200400" cy="3554039"/>
          </a:xfrm>
        </p:spPr>
        <p:txBody>
          <a:bodyPr rtlCol="0">
            <a:noAutofit/>
          </a:bodyPr>
          <a:lstStyle/>
          <a:p>
            <a:pPr lvl="0" rtl="0"/>
            <a:r>
              <a:rPr lang="en-GB" dirty="0"/>
              <a:t>Formalise on-the-job learning</a:t>
            </a:r>
          </a:p>
          <a:p>
            <a:pPr lvl="0" rtl="0"/>
            <a:r>
              <a:rPr lang="en-GB" dirty="0"/>
              <a:t>Career aspirations – strategic leadership role </a:t>
            </a:r>
          </a:p>
          <a:p>
            <a:pPr lvl="0" rtl="0"/>
            <a:endParaRPr lang="en-GB" dirty="0"/>
          </a:p>
        </p:txBody>
      </p:sp>
      <p:sp>
        <p:nvSpPr>
          <p:cNvPr id="5" name="Text Placeholder 4">
            <a:extLst>
              <a:ext uri="{FF2B5EF4-FFF2-40B4-BE49-F238E27FC236}">
                <a16:creationId xmlns:a16="http://schemas.microsoft.com/office/drawing/2014/main" id="{5210E318-A122-4A89-804D-CEFF925F07E4}"/>
              </a:ext>
            </a:extLst>
          </p:cNvPr>
          <p:cNvSpPr>
            <a:spLocks noGrp="1"/>
          </p:cNvSpPr>
          <p:nvPr>
            <p:ph type="body" sz="quarter" idx="3"/>
          </p:nvPr>
        </p:nvSpPr>
        <p:spPr>
          <a:xfrm>
            <a:off x="4496597" y="1679012"/>
            <a:ext cx="3200400" cy="823912"/>
          </a:xfrm>
        </p:spPr>
        <p:txBody>
          <a:bodyPr rtlCol="0"/>
          <a:lstStyle/>
          <a:p>
            <a:pPr rtl="0"/>
            <a:r>
              <a:rPr lang="en-GB" dirty="0"/>
              <a:t>Identity</a:t>
            </a:r>
          </a:p>
        </p:txBody>
      </p:sp>
      <p:sp>
        <p:nvSpPr>
          <p:cNvPr id="6" name="Content Placeholder 5">
            <a:extLst>
              <a:ext uri="{FF2B5EF4-FFF2-40B4-BE49-F238E27FC236}">
                <a16:creationId xmlns:a16="http://schemas.microsoft.com/office/drawing/2014/main" id="{A6BDD6CF-7F0C-4567-AF1F-614EC29AD233}"/>
              </a:ext>
            </a:extLst>
          </p:cNvPr>
          <p:cNvSpPr>
            <a:spLocks noGrp="1"/>
          </p:cNvSpPr>
          <p:nvPr>
            <p:ph sz="quarter" idx="4"/>
          </p:nvPr>
        </p:nvSpPr>
        <p:spPr>
          <a:xfrm>
            <a:off x="4496597" y="2633472"/>
            <a:ext cx="3200400" cy="3554040"/>
          </a:xfrm>
        </p:spPr>
        <p:txBody>
          <a:bodyPr rtlCol="0">
            <a:noAutofit/>
          </a:bodyPr>
          <a:lstStyle/>
          <a:p>
            <a:pPr rtl="0"/>
            <a:r>
              <a:rPr lang="en-GB" dirty="0"/>
              <a:t>Professional </a:t>
            </a:r>
          </a:p>
          <a:p>
            <a:pPr rtl="0"/>
            <a:r>
              <a:rPr lang="en-GB" dirty="0"/>
              <a:t>Knowledgeable</a:t>
            </a:r>
          </a:p>
          <a:p>
            <a:pPr rtl="0"/>
            <a:r>
              <a:rPr lang="en-GB" dirty="0"/>
              <a:t>Student</a:t>
            </a:r>
          </a:p>
        </p:txBody>
      </p:sp>
      <p:sp>
        <p:nvSpPr>
          <p:cNvPr id="7" name="Text Placeholder 6">
            <a:extLst>
              <a:ext uri="{FF2B5EF4-FFF2-40B4-BE49-F238E27FC236}">
                <a16:creationId xmlns:a16="http://schemas.microsoft.com/office/drawing/2014/main" id="{1FC1B756-FC7B-466B-82FA-16A9E38E7C95}"/>
              </a:ext>
            </a:extLst>
          </p:cNvPr>
          <p:cNvSpPr>
            <a:spLocks noGrp="1"/>
          </p:cNvSpPr>
          <p:nvPr>
            <p:ph type="body" sz="quarter" idx="13"/>
          </p:nvPr>
        </p:nvSpPr>
        <p:spPr>
          <a:xfrm>
            <a:off x="8153406" y="1682496"/>
            <a:ext cx="3200400" cy="823912"/>
          </a:xfrm>
        </p:spPr>
        <p:txBody>
          <a:bodyPr rtlCol="0"/>
          <a:lstStyle/>
          <a:p>
            <a:pPr rtl="0"/>
            <a:r>
              <a:rPr lang="en-GB" dirty="0"/>
              <a:t>Beliefs</a:t>
            </a:r>
          </a:p>
        </p:txBody>
      </p:sp>
      <p:sp>
        <p:nvSpPr>
          <p:cNvPr id="8" name="Content Placeholder 7">
            <a:extLst>
              <a:ext uri="{FF2B5EF4-FFF2-40B4-BE49-F238E27FC236}">
                <a16:creationId xmlns:a16="http://schemas.microsoft.com/office/drawing/2014/main" id="{07F1BFB7-86DC-4B2A-9BFA-409B21F6171B}"/>
              </a:ext>
            </a:extLst>
          </p:cNvPr>
          <p:cNvSpPr>
            <a:spLocks noGrp="1"/>
          </p:cNvSpPr>
          <p:nvPr>
            <p:ph sz="quarter" idx="14"/>
          </p:nvPr>
        </p:nvSpPr>
        <p:spPr>
          <a:xfrm>
            <a:off x="8153406" y="2633472"/>
            <a:ext cx="3200400" cy="3554040"/>
          </a:xfrm>
        </p:spPr>
        <p:txBody>
          <a:bodyPr rtlCol="0">
            <a:noAutofit/>
          </a:bodyPr>
          <a:lstStyle/>
          <a:p>
            <a:pPr rtl="0"/>
            <a:r>
              <a:rPr lang="en-GB" dirty="0"/>
              <a:t>Capable</a:t>
            </a:r>
          </a:p>
          <a:p>
            <a:pPr rtl="0"/>
            <a:r>
              <a:rPr lang="en-GB" dirty="0"/>
              <a:t>“I can do this”</a:t>
            </a:r>
          </a:p>
          <a:p>
            <a:pPr rtl="0"/>
            <a:r>
              <a:rPr lang="en-GB" dirty="0"/>
              <a:t>Intelligent </a:t>
            </a:r>
          </a:p>
          <a:p>
            <a:pPr rtl="0"/>
            <a:r>
              <a:rPr lang="en-GB" dirty="0"/>
              <a:t>“I know more than I thought”</a:t>
            </a:r>
          </a:p>
          <a:p>
            <a:pPr rtl="0"/>
            <a:endParaRPr lang="en-GB" dirty="0"/>
          </a:p>
        </p:txBody>
      </p:sp>
      <p:sp>
        <p:nvSpPr>
          <p:cNvPr id="12" name="Footer Placeholder 11">
            <a:extLst>
              <a:ext uri="{FF2B5EF4-FFF2-40B4-BE49-F238E27FC236}">
                <a16:creationId xmlns:a16="http://schemas.microsoft.com/office/drawing/2014/main" id="{7CB809D8-0262-4300-9542-A032940F5C09}"/>
              </a:ext>
            </a:extLst>
          </p:cNvPr>
          <p:cNvSpPr>
            <a:spLocks noGrp="1"/>
          </p:cNvSpPr>
          <p:nvPr>
            <p:ph type="ftr" sz="quarter" idx="11"/>
          </p:nvPr>
        </p:nvSpPr>
        <p:spPr>
          <a:xfrm>
            <a:off x="914400" y="6434560"/>
            <a:ext cx="3428012" cy="365125"/>
          </a:xfrm>
        </p:spPr>
        <p:txBody>
          <a:bodyPr rtlCol="0"/>
          <a:lstStyle/>
          <a:p>
            <a:pPr rtl="0"/>
            <a:r>
              <a:rPr lang="en-GB" dirty="0"/>
              <a:t>EITBOK (2017)</a:t>
            </a:r>
          </a:p>
          <a:p>
            <a:r>
              <a:rPr lang="en-GB" dirty="0"/>
              <a:t>Korthagen &amp; </a:t>
            </a:r>
            <a:r>
              <a:rPr lang="en-GB" dirty="0" err="1"/>
              <a:t>Vasalos</a:t>
            </a:r>
            <a:r>
              <a:rPr lang="en-GB" dirty="0"/>
              <a:t> (2005)</a:t>
            </a:r>
          </a:p>
        </p:txBody>
      </p:sp>
      <p:sp>
        <p:nvSpPr>
          <p:cNvPr id="11" name="Date Placeholder 10">
            <a:extLst>
              <a:ext uri="{FF2B5EF4-FFF2-40B4-BE49-F238E27FC236}">
                <a16:creationId xmlns:a16="http://schemas.microsoft.com/office/drawing/2014/main" id="{A5C2B59E-52FE-4A9A-A8E9-376D22AACF20}"/>
              </a:ext>
            </a:extLst>
          </p:cNvPr>
          <p:cNvSpPr>
            <a:spLocks noGrp="1"/>
          </p:cNvSpPr>
          <p:nvPr>
            <p:ph type="dt" sz="half" idx="10"/>
          </p:nvPr>
        </p:nvSpPr>
        <p:spPr>
          <a:xfrm>
            <a:off x="9017000" y="6433202"/>
            <a:ext cx="2374150" cy="367841"/>
          </a:xfrm>
        </p:spPr>
        <p:txBody>
          <a:bodyPr rtlCol="0"/>
          <a:lstStyle/>
          <a:p>
            <a:pPr rtl="0"/>
            <a:r>
              <a:rPr lang="en-GB" dirty="0"/>
              <a:t>21/07/2024</a:t>
            </a:r>
          </a:p>
        </p:txBody>
      </p:sp>
      <p:sp>
        <p:nvSpPr>
          <p:cNvPr id="13" name="Slide Number Placeholder 12">
            <a:extLst>
              <a:ext uri="{FF2B5EF4-FFF2-40B4-BE49-F238E27FC236}">
                <a16:creationId xmlns:a16="http://schemas.microsoft.com/office/drawing/2014/main" id="{135C349A-D650-4791-866D-35668BC3F98A}"/>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10</a:t>
            </a:fld>
            <a:endParaRPr lang="en-GB" dirty="0"/>
          </a:p>
        </p:txBody>
      </p:sp>
      <p:pic>
        <p:nvPicPr>
          <p:cNvPr id="4097" name="Picture 1">
            <a:extLst>
              <a:ext uri="{FF2B5EF4-FFF2-40B4-BE49-F238E27FC236}">
                <a16:creationId xmlns:a16="http://schemas.microsoft.com/office/drawing/2014/main" id="{ECFF901B-1814-C4FC-A589-99E8342F9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01" y="3870339"/>
            <a:ext cx="2317173" cy="23171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F2289BB-F21A-3EB1-8FE5-846F57329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413" y="3870339"/>
            <a:ext cx="2317173" cy="231717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162E8664-2C57-CA61-C88E-818AE595A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019" y="3870338"/>
            <a:ext cx="2317174" cy="231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1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DC8B-460C-F831-FAF3-CD1A45D66D8F}"/>
              </a:ext>
            </a:extLst>
          </p:cNvPr>
          <p:cNvSpPr>
            <a:spLocks noGrp="1"/>
          </p:cNvSpPr>
          <p:nvPr>
            <p:ph type="title"/>
          </p:nvPr>
        </p:nvSpPr>
        <p:spPr/>
        <p:txBody>
          <a:bodyPr/>
          <a:lstStyle/>
          <a:p>
            <a:r>
              <a:rPr lang="en-GB" dirty="0"/>
              <a:t>Reflection – Outer layer</a:t>
            </a:r>
          </a:p>
        </p:txBody>
      </p:sp>
      <p:sp>
        <p:nvSpPr>
          <p:cNvPr id="3" name="Text Placeholder 2">
            <a:extLst>
              <a:ext uri="{FF2B5EF4-FFF2-40B4-BE49-F238E27FC236}">
                <a16:creationId xmlns:a16="http://schemas.microsoft.com/office/drawing/2014/main" id="{8151EFB2-F148-EC30-C642-CFDAFD13F5CE}"/>
              </a:ext>
            </a:extLst>
          </p:cNvPr>
          <p:cNvSpPr>
            <a:spLocks noGrp="1"/>
          </p:cNvSpPr>
          <p:nvPr>
            <p:ph type="body" idx="1"/>
          </p:nvPr>
        </p:nvSpPr>
        <p:spPr/>
        <p:txBody>
          <a:bodyPr/>
          <a:lstStyle/>
          <a:p>
            <a:r>
              <a:rPr lang="en-GB" dirty="0"/>
              <a:t>Competencies</a:t>
            </a:r>
          </a:p>
        </p:txBody>
      </p:sp>
      <p:sp>
        <p:nvSpPr>
          <p:cNvPr id="4" name="Content Placeholder 3">
            <a:extLst>
              <a:ext uri="{FF2B5EF4-FFF2-40B4-BE49-F238E27FC236}">
                <a16:creationId xmlns:a16="http://schemas.microsoft.com/office/drawing/2014/main" id="{CD314321-64C3-B8EF-126A-A2349C8D977E}"/>
              </a:ext>
            </a:extLst>
          </p:cNvPr>
          <p:cNvSpPr>
            <a:spLocks noGrp="1"/>
          </p:cNvSpPr>
          <p:nvPr>
            <p:ph sz="half" idx="2"/>
          </p:nvPr>
        </p:nvSpPr>
        <p:spPr/>
        <p:txBody>
          <a:bodyPr/>
          <a:lstStyle/>
          <a:p>
            <a:r>
              <a:rPr lang="en-GB" dirty="0"/>
              <a:t>Referencing</a:t>
            </a:r>
          </a:p>
          <a:p>
            <a:r>
              <a:rPr lang="en-GB" dirty="0"/>
              <a:t>Programming – Python</a:t>
            </a:r>
          </a:p>
          <a:p>
            <a:r>
              <a:rPr lang="en-GB" dirty="0"/>
              <a:t>Research Skills</a:t>
            </a:r>
          </a:p>
          <a:p>
            <a:r>
              <a:rPr lang="en-GB" dirty="0"/>
              <a:t>UML/BPMN</a:t>
            </a:r>
          </a:p>
        </p:txBody>
      </p:sp>
      <p:sp>
        <p:nvSpPr>
          <p:cNvPr id="5" name="Text Placeholder 4">
            <a:extLst>
              <a:ext uri="{FF2B5EF4-FFF2-40B4-BE49-F238E27FC236}">
                <a16:creationId xmlns:a16="http://schemas.microsoft.com/office/drawing/2014/main" id="{F7A3D82C-8E03-A631-22ED-CDD7A9D88B00}"/>
              </a:ext>
            </a:extLst>
          </p:cNvPr>
          <p:cNvSpPr>
            <a:spLocks noGrp="1"/>
          </p:cNvSpPr>
          <p:nvPr>
            <p:ph type="body" sz="quarter" idx="3"/>
          </p:nvPr>
        </p:nvSpPr>
        <p:spPr/>
        <p:txBody>
          <a:bodyPr/>
          <a:lstStyle/>
          <a:p>
            <a:r>
              <a:rPr lang="en-GB" dirty="0"/>
              <a:t>Behaviour</a:t>
            </a:r>
          </a:p>
        </p:txBody>
      </p:sp>
      <p:sp>
        <p:nvSpPr>
          <p:cNvPr id="6" name="Content Placeholder 5">
            <a:extLst>
              <a:ext uri="{FF2B5EF4-FFF2-40B4-BE49-F238E27FC236}">
                <a16:creationId xmlns:a16="http://schemas.microsoft.com/office/drawing/2014/main" id="{AE4B990F-22C5-8EC6-7E85-922E3822475D}"/>
              </a:ext>
            </a:extLst>
          </p:cNvPr>
          <p:cNvSpPr>
            <a:spLocks noGrp="1"/>
          </p:cNvSpPr>
          <p:nvPr>
            <p:ph sz="quarter" idx="4"/>
          </p:nvPr>
        </p:nvSpPr>
        <p:spPr/>
        <p:txBody>
          <a:bodyPr/>
          <a:lstStyle/>
          <a:p>
            <a:r>
              <a:rPr lang="en-GB" dirty="0"/>
              <a:t>Group work</a:t>
            </a:r>
          </a:p>
          <a:p>
            <a:r>
              <a:rPr lang="en-GB" dirty="0"/>
              <a:t>Managing time effectively</a:t>
            </a:r>
          </a:p>
          <a:p>
            <a:r>
              <a:rPr lang="en-GB" dirty="0"/>
              <a:t>Confidence</a:t>
            </a:r>
          </a:p>
        </p:txBody>
      </p:sp>
      <p:sp>
        <p:nvSpPr>
          <p:cNvPr id="7" name="Text Placeholder 6">
            <a:extLst>
              <a:ext uri="{FF2B5EF4-FFF2-40B4-BE49-F238E27FC236}">
                <a16:creationId xmlns:a16="http://schemas.microsoft.com/office/drawing/2014/main" id="{7579A521-4D87-8DBD-8CA0-AAE7FF15A821}"/>
              </a:ext>
            </a:extLst>
          </p:cNvPr>
          <p:cNvSpPr>
            <a:spLocks noGrp="1"/>
          </p:cNvSpPr>
          <p:nvPr>
            <p:ph type="body" sz="quarter" idx="13"/>
          </p:nvPr>
        </p:nvSpPr>
        <p:spPr/>
        <p:txBody>
          <a:bodyPr/>
          <a:lstStyle/>
          <a:p>
            <a:r>
              <a:rPr lang="en-GB" dirty="0"/>
              <a:t>Environment</a:t>
            </a:r>
          </a:p>
        </p:txBody>
      </p:sp>
      <p:sp>
        <p:nvSpPr>
          <p:cNvPr id="8" name="Content Placeholder 7">
            <a:extLst>
              <a:ext uri="{FF2B5EF4-FFF2-40B4-BE49-F238E27FC236}">
                <a16:creationId xmlns:a16="http://schemas.microsoft.com/office/drawing/2014/main" id="{1424BB8C-7E36-EE71-3418-1DC273F6B587}"/>
              </a:ext>
            </a:extLst>
          </p:cNvPr>
          <p:cNvSpPr>
            <a:spLocks noGrp="1"/>
          </p:cNvSpPr>
          <p:nvPr>
            <p:ph sz="quarter" idx="14"/>
          </p:nvPr>
        </p:nvSpPr>
        <p:spPr/>
        <p:txBody>
          <a:bodyPr/>
          <a:lstStyle/>
          <a:p>
            <a:r>
              <a:rPr lang="en-GB" dirty="0"/>
              <a:t>Course vs Work vs Family time</a:t>
            </a:r>
          </a:p>
          <a:p>
            <a:r>
              <a:rPr lang="en-GB" dirty="0"/>
              <a:t>Course impact on work</a:t>
            </a:r>
          </a:p>
          <a:p>
            <a:r>
              <a:rPr lang="en-GB" dirty="0"/>
              <a:t>Enterprise IT as an Industry</a:t>
            </a:r>
          </a:p>
        </p:txBody>
      </p:sp>
      <p:sp>
        <p:nvSpPr>
          <p:cNvPr id="9" name="Footer Placeholder 8">
            <a:extLst>
              <a:ext uri="{FF2B5EF4-FFF2-40B4-BE49-F238E27FC236}">
                <a16:creationId xmlns:a16="http://schemas.microsoft.com/office/drawing/2014/main" id="{1CE0D8F0-457D-2598-7CD0-5EE0A397BE3B}"/>
              </a:ext>
            </a:extLst>
          </p:cNvPr>
          <p:cNvSpPr>
            <a:spLocks noGrp="1"/>
          </p:cNvSpPr>
          <p:nvPr>
            <p:ph type="ftr" sz="quarter" idx="11"/>
          </p:nvPr>
        </p:nvSpPr>
        <p:spPr/>
        <p:txBody>
          <a:bodyPr/>
          <a:lstStyle/>
          <a:p>
            <a:pPr rtl="0"/>
            <a:r>
              <a:rPr lang="en-GB" dirty="0"/>
              <a:t>Korthagen &amp; </a:t>
            </a:r>
            <a:r>
              <a:rPr lang="en-GB" dirty="0" err="1"/>
              <a:t>Vasalos</a:t>
            </a:r>
            <a:r>
              <a:rPr lang="en-GB" dirty="0"/>
              <a:t> (2005)</a:t>
            </a:r>
          </a:p>
        </p:txBody>
      </p:sp>
      <p:sp>
        <p:nvSpPr>
          <p:cNvPr id="10" name="Date Placeholder 9">
            <a:extLst>
              <a:ext uri="{FF2B5EF4-FFF2-40B4-BE49-F238E27FC236}">
                <a16:creationId xmlns:a16="http://schemas.microsoft.com/office/drawing/2014/main" id="{AA4DE996-5F46-3DA9-CC9F-0908F8D9A15F}"/>
              </a:ext>
            </a:extLst>
          </p:cNvPr>
          <p:cNvSpPr>
            <a:spLocks noGrp="1"/>
          </p:cNvSpPr>
          <p:nvPr>
            <p:ph type="dt" sz="half" idx="10"/>
          </p:nvPr>
        </p:nvSpPr>
        <p:spPr/>
        <p:txBody>
          <a:bodyPr/>
          <a:lstStyle/>
          <a:p>
            <a:pPr rtl="0"/>
            <a:r>
              <a:rPr lang="en-GB" dirty="0"/>
              <a:t>21/07/2024</a:t>
            </a:r>
          </a:p>
        </p:txBody>
      </p:sp>
      <p:sp>
        <p:nvSpPr>
          <p:cNvPr id="11" name="Slide Number Placeholder 10">
            <a:extLst>
              <a:ext uri="{FF2B5EF4-FFF2-40B4-BE49-F238E27FC236}">
                <a16:creationId xmlns:a16="http://schemas.microsoft.com/office/drawing/2014/main" id="{BB666762-19B8-F7B1-1A54-34734BFF1F9A}"/>
              </a:ext>
            </a:extLst>
          </p:cNvPr>
          <p:cNvSpPr>
            <a:spLocks noGrp="1"/>
          </p:cNvSpPr>
          <p:nvPr>
            <p:ph type="sldNum" sz="quarter" idx="12"/>
          </p:nvPr>
        </p:nvSpPr>
        <p:spPr/>
        <p:txBody>
          <a:bodyPr/>
          <a:lstStyle/>
          <a:p>
            <a:pPr rtl="0"/>
            <a:fld id="{08AB70BE-1769-45B8-85A6-0C837432C7E6}" type="slidenum">
              <a:rPr lang="en-GB" smtClean="0"/>
              <a:pPr rtl="0"/>
              <a:t>11</a:t>
            </a:fld>
            <a:endParaRPr lang="en-GB" dirty="0"/>
          </a:p>
        </p:txBody>
      </p:sp>
      <p:pic>
        <p:nvPicPr>
          <p:cNvPr id="5121" name="Picture 1">
            <a:extLst>
              <a:ext uri="{FF2B5EF4-FFF2-40B4-BE49-F238E27FC236}">
                <a16:creationId xmlns:a16="http://schemas.microsoft.com/office/drawing/2014/main" id="{34F2FB3E-B05B-4397-FE65-0F3DABA32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0" y="3870036"/>
            <a:ext cx="2317476" cy="23174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2822B19-FE33-51B6-E1EC-3E17E11E4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262" y="3870036"/>
            <a:ext cx="2317476" cy="231747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25C91DD4-1086-2A67-1F9D-E8F487DDF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3274" y="3870036"/>
            <a:ext cx="2317476" cy="231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26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F6DF-1EF7-C991-F4E5-B25161C4223D}"/>
              </a:ext>
            </a:extLst>
          </p:cNvPr>
          <p:cNvSpPr>
            <a:spLocks noGrp="1"/>
          </p:cNvSpPr>
          <p:nvPr>
            <p:ph type="ctrTitle"/>
          </p:nvPr>
        </p:nvSpPr>
        <p:spPr/>
        <p:txBody>
          <a:bodyPr/>
          <a:lstStyle/>
          <a:p>
            <a:r>
              <a:rPr lang="en-GB" dirty="0"/>
              <a:t>Topic Three</a:t>
            </a:r>
          </a:p>
        </p:txBody>
      </p:sp>
      <p:pic>
        <p:nvPicPr>
          <p:cNvPr id="5" name="Picture Placeholder 10" descr="A picture containing sky, outdoor, stars, satellite">
            <a:extLst>
              <a:ext uri="{FF2B5EF4-FFF2-40B4-BE49-F238E27FC236}">
                <a16:creationId xmlns:a16="http://schemas.microsoft.com/office/drawing/2014/main" id="{5D90957F-987D-4A18-F5CE-3CB3AD46D93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3929" r="3929"/>
          <a:stretch/>
        </p:blipFill>
        <p:spPr>
          <a:xfrm>
            <a:off x="6057900" y="0"/>
            <a:ext cx="6134100" cy="6858000"/>
          </a:xfrm>
        </p:spPr>
      </p:pic>
      <p:sp>
        <p:nvSpPr>
          <p:cNvPr id="4" name="Subtitle 3">
            <a:extLst>
              <a:ext uri="{FF2B5EF4-FFF2-40B4-BE49-F238E27FC236}">
                <a16:creationId xmlns:a16="http://schemas.microsoft.com/office/drawing/2014/main" id="{FEF9D93B-88A3-44B9-4D37-DA2173F3AFE5}"/>
              </a:ext>
            </a:extLst>
          </p:cNvPr>
          <p:cNvSpPr>
            <a:spLocks noGrp="1"/>
          </p:cNvSpPr>
          <p:nvPr>
            <p:ph type="subTitle" idx="1"/>
          </p:nvPr>
        </p:nvSpPr>
        <p:spPr/>
        <p:txBody>
          <a:bodyPr/>
          <a:lstStyle/>
          <a:p>
            <a:r>
              <a:rPr lang="en-GB" dirty="0"/>
              <a:t>Enterprise IT</a:t>
            </a:r>
          </a:p>
        </p:txBody>
      </p:sp>
    </p:spTree>
    <p:extLst>
      <p:ext uri="{BB962C8B-B14F-4D97-AF65-F5344CB8AC3E}">
        <p14:creationId xmlns:p14="http://schemas.microsoft.com/office/powerpoint/2010/main" val="316240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DF2F-F7E5-4F0B-0023-3D2B0AB81473}"/>
              </a:ext>
            </a:extLst>
          </p:cNvPr>
          <p:cNvSpPr>
            <a:spLocks noGrp="1"/>
          </p:cNvSpPr>
          <p:nvPr>
            <p:ph type="title"/>
          </p:nvPr>
        </p:nvSpPr>
        <p:spPr/>
        <p:txBody>
          <a:bodyPr/>
          <a:lstStyle/>
          <a:p>
            <a:r>
              <a:rPr lang="en-GB" dirty="0"/>
              <a:t>Environment - Enterprise IT</a:t>
            </a:r>
          </a:p>
        </p:txBody>
      </p:sp>
      <p:sp>
        <p:nvSpPr>
          <p:cNvPr id="5" name="Date Placeholder 4">
            <a:extLst>
              <a:ext uri="{FF2B5EF4-FFF2-40B4-BE49-F238E27FC236}">
                <a16:creationId xmlns:a16="http://schemas.microsoft.com/office/drawing/2014/main" id="{411DAC37-451A-9116-671A-9D4A72AFB04C}"/>
              </a:ext>
            </a:extLst>
          </p:cNvPr>
          <p:cNvSpPr>
            <a:spLocks noGrp="1"/>
          </p:cNvSpPr>
          <p:nvPr>
            <p:ph type="dt" sz="half" idx="10"/>
          </p:nvPr>
        </p:nvSpPr>
        <p:spPr/>
        <p:txBody>
          <a:bodyPr/>
          <a:lstStyle/>
          <a:p>
            <a:pPr rtl="0"/>
            <a:r>
              <a:rPr lang="en-GB" dirty="0"/>
              <a:t>21/07/2024</a:t>
            </a:r>
          </a:p>
        </p:txBody>
      </p:sp>
      <p:sp>
        <p:nvSpPr>
          <p:cNvPr id="4" name="Footer Placeholder 3">
            <a:extLst>
              <a:ext uri="{FF2B5EF4-FFF2-40B4-BE49-F238E27FC236}">
                <a16:creationId xmlns:a16="http://schemas.microsoft.com/office/drawing/2014/main" id="{42E00B78-A869-CD24-212A-881BFB077A63}"/>
              </a:ext>
            </a:extLst>
          </p:cNvPr>
          <p:cNvSpPr>
            <a:spLocks noGrp="1"/>
          </p:cNvSpPr>
          <p:nvPr>
            <p:ph type="ftr" sz="quarter" idx="11"/>
          </p:nvPr>
        </p:nvSpPr>
        <p:spPr/>
        <p:txBody>
          <a:bodyPr/>
          <a:lstStyle/>
          <a:p>
            <a:pPr rtl="0"/>
            <a:r>
              <a:rPr lang="en-GB" dirty="0"/>
              <a:t>EITBOK (2017)</a:t>
            </a:r>
          </a:p>
        </p:txBody>
      </p:sp>
      <p:sp>
        <p:nvSpPr>
          <p:cNvPr id="6" name="Slide Number Placeholder 5">
            <a:extLst>
              <a:ext uri="{FF2B5EF4-FFF2-40B4-BE49-F238E27FC236}">
                <a16:creationId xmlns:a16="http://schemas.microsoft.com/office/drawing/2014/main" id="{25C97D79-86DA-FC8B-B406-023DF6D0C05B}"/>
              </a:ext>
            </a:extLst>
          </p:cNvPr>
          <p:cNvSpPr>
            <a:spLocks noGrp="1"/>
          </p:cNvSpPr>
          <p:nvPr>
            <p:ph type="sldNum" sz="quarter" idx="12"/>
          </p:nvPr>
        </p:nvSpPr>
        <p:spPr/>
        <p:txBody>
          <a:bodyPr/>
          <a:lstStyle/>
          <a:p>
            <a:pPr rtl="0"/>
            <a:fld id="{08AB70BE-1769-45B8-85A6-0C837432C7E6}" type="slidenum">
              <a:rPr lang="en-GB" smtClean="0"/>
              <a:pPr rtl="0"/>
              <a:t>13</a:t>
            </a:fld>
            <a:endParaRPr lang="en-GB" dirty="0"/>
          </a:p>
        </p:txBody>
      </p:sp>
      <p:pic>
        <p:nvPicPr>
          <p:cNvPr id="1026" name="Picture 2">
            <a:extLst>
              <a:ext uri="{FF2B5EF4-FFF2-40B4-BE49-F238E27FC236}">
                <a16:creationId xmlns:a16="http://schemas.microsoft.com/office/drawing/2014/main" id="{7DBECD68-434A-486C-6589-CEADC0C48C3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7925" y="2350492"/>
            <a:ext cx="4852988" cy="3639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845B66-AA2E-27EA-A05F-7720E8B540E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380456" y="3275013"/>
            <a:ext cx="2667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74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C401-04B6-25DF-9D5D-4D9A65F49FCE}"/>
              </a:ext>
            </a:extLst>
          </p:cNvPr>
          <p:cNvSpPr>
            <a:spLocks noGrp="1"/>
          </p:cNvSpPr>
          <p:nvPr>
            <p:ph type="title"/>
          </p:nvPr>
        </p:nvSpPr>
        <p:spPr/>
        <p:txBody>
          <a:bodyPr/>
          <a:lstStyle/>
          <a:p>
            <a:r>
              <a:rPr lang="en-GB" dirty="0"/>
              <a:t>Trends in EIT</a:t>
            </a:r>
          </a:p>
        </p:txBody>
      </p:sp>
      <p:sp>
        <p:nvSpPr>
          <p:cNvPr id="3" name="Content Placeholder 2">
            <a:extLst>
              <a:ext uri="{FF2B5EF4-FFF2-40B4-BE49-F238E27FC236}">
                <a16:creationId xmlns:a16="http://schemas.microsoft.com/office/drawing/2014/main" id="{A19BBC28-09A4-6CD1-AD70-7FF553B9DDB8}"/>
              </a:ext>
            </a:extLst>
          </p:cNvPr>
          <p:cNvSpPr>
            <a:spLocks noGrp="1"/>
          </p:cNvSpPr>
          <p:nvPr>
            <p:ph sz="half" idx="1"/>
          </p:nvPr>
        </p:nvSpPr>
        <p:spPr/>
        <p:txBody>
          <a:bodyPr>
            <a:normAutofit fontScale="85000" lnSpcReduction="10000"/>
          </a:bodyPr>
          <a:lstStyle/>
          <a:p>
            <a:r>
              <a:rPr lang="en-GB" dirty="0"/>
              <a:t>Big Data and Predictive Analytics</a:t>
            </a:r>
          </a:p>
          <a:p>
            <a:r>
              <a:rPr lang="en-GB" dirty="0"/>
              <a:t>Social Platforms</a:t>
            </a:r>
          </a:p>
          <a:p>
            <a:r>
              <a:rPr lang="en-GB" dirty="0"/>
              <a:t>Cyber Security and Data Privacy</a:t>
            </a:r>
          </a:p>
          <a:p>
            <a:pPr lvl="1"/>
            <a:r>
              <a:rPr lang="en-GB" dirty="0"/>
              <a:t>Better protect:</a:t>
            </a:r>
          </a:p>
          <a:p>
            <a:pPr lvl="2"/>
            <a:r>
              <a:rPr lang="en-GB" dirty="0"/>
              <a:t>Enterprise technology assets</a:t>
            </a:r>
          </a:p>
          <a:p>
            <a:pPr lvl="2"/>
            <a:r>
              <a:rPr lang="en-GB" dirty="0"/>
              <a:t>Customer information</a:t>
            </a:r>
          </a:p>
          <a:p>
            <a:pPr lvl="2"/>
            <a:r>
              <a:rPr lang="en-GB" dirty="0"/>
              <a:t>Employee information</a:t>
            </a:r>
          </a:p>
          <a:p>
            <a:pPr lvl="2"/>
            <a:r>
              <a:rPr lang="en-GB" dirty="0"/>
              <a:t>EIT’s services from operational disruption</a:t>
            </a:r>
          </a:p>
          <a:p>
            <a:pPr lvl="2"/>
            <a:r>
              <a:rPr lang="en-GB" dirty="0"/>
              <a:t>EIT’s community and work against terrorism and external attack</a:t>
            </a:r>
          </a:p>
          <a:p>
            <a:pPr lvl="1"/>
            <a:r>
              <a:rPr lang="en-GB" dirty="0"/>
              <a:t>Figuring out how to comply with gov. and industry regulations</a:t>
            </a:r>
          </a:p>
          <a:p>
            <a:endParaRPr lang="en-GB" dirty="0"/>
          </a:p>
        </p:txBody>
      </p:sp>
      <p:sp>
        <p:nvSpPr>
          <p:cNvPr id="4" name="Content Placeholder 3">
            <a:extLst>
              <a:ext uri="{FF2B5EF4-FFF2-40B4-BE49-F238E27FC236}">
                <a16:creationId xmlns:a16="http://schemas.microsoft.com/office/drawing/2014/main" id="{A31BACAB-1F15-694F-1706-3FA76D9F05CC}"/>
              </a:ext>
            </a:extLst>
          </p:cNvPr>
          <p:cNvSpPr>
            <a:spLocks noGrp="1"/>
          </p:cNvSpPr>
          <p:nvPr>
            <p:ph sz="half" idx="2"/>
          </p:nvPr>
        </p:nvSpPr>
        <p:spPr/>
        <p:txBody>
          <a:bodyPr>
            <a:normAutofit fontScale="85000" lnSpcReduction="10000"/>
          </a:bodyPr>
          <a:lstStyle/>
          <a:p>
            <a:r>
              <a:rPr lang="en-GB" dirty="0"/>
              <a:t>Cloud Services and SOA</a:t>
            </a:r>
          </a:p>
          <a:p>
            <a:r>
              <a:rPr lang="en-GB" dirty="0"/>
              <a:t>Mobility for the Enterprise’s workforce and customers</a:t>
            </a:r>
          </a:p>
          <a:p>
            <a:r>
              <a:rPr lang="en-GB" dirty="0"/>
              <a:t>Architectural Changes</a:t>
            </a:r>
          </a:p>
        </p:txBody>
      </p:sp>
      <p:sp>
        <p:nvSpPr>
          <p:cNvPr id="5" name="Date Placeholder 4">
            <a:extLst>
              <a:ext uri="{FF2B5EF4-FFF2-40B4-BE49-F238E27FC236}">
                <a16:creationId xmlns:a16="http://schemas.microsoft.com/office/drawing/2014/main" id="{D0D0B27C-2837-B9F9-5235-0C838B8ACFB3}"/>
              </a:ext>
            </a:extLst>
          </p:cNvPr>
          <p:cNvSpPr>
            <a:spLocks noGrp="1"/>
          </p:cNvSpPr>
          <p:nvPr>
            <p:ph type="dt" sz="half" idx="10"/>
          </p:nvPr>
        </p:nvSpPr>
        <p:spPr/>
        <p:txBody>
          <a:bodyPr/>
          <a:lstStyle/>
          <a:p>
            <a:pPr rtl="0"/>
            <a:r>
              <a:rPr lang="en-GB" dirty="0"/>
              <a:t>21/07/2024</a:t>
            </a:r>
          </a:p>
        </p:txBody>
      </p:sp>
      <p:sp>
        <p:nvSpPr>
          <p:cNvPr id="6" name="Footer Placeholder 5">
            <a:extLst>
              <a:ext uri="{FF2B5EF4-FFF2-40B4-BE49-F238E27FC236}">
                <a16:creationId xmlns:a16="http://schemas.microsoft.com/office/drawing/2014/main" id="{A1C56CF7-6C95-D022-8982-F0FB5F85BDCF}"/>
              </a:ext>
            </a:extLst>
          </p:cNvPr>
          <p:cNvSpPr>
            <a:spLocks noGrp="1"/>
          </p:cNvSpPr>
          <p:nvPr>
            <p:ph type="ftr" sz="quarter" idx="11"/>
          </p:nvPr>
        </p:nvSpPr>
        <p:spPr/>
        <p:txBody>
          <a:bodyPr/>
          <a:lstStyle/>
          <a:p>
            <a:pPr rtl="0"/>
            <a:r>
              <a:rPr lang="en-GB" dirty="0" err="1"/>
              <a:t>EITBOk</a:t>
            </a:r>
            <a:r>
              <a:rPr lang="en-GB" dirty="0"/>
              <a:t> (2017)</a:t>
            </a:r>
          </a:p>
        </p:txBody>
      </p:sp>
      <p:sp>
        <p:nvSpPr>
          <p:cNvPr id="7" name="Slide Number Placeholder 6">
            <a:extLst>
              <a:ext uri="{FF2B5EF4-FFF2-40B4-BE49-F238E27FC236}">
                <a16:creationId xmlns:a16="http://schemas.microsoft.com/office/drawing/2014/main" id="{CA0F83CB-BDA6-EDCC-1E89-35A54BD122AD}"/>
              </a:ext>
            </a:extLst>
          </p:cNvPr>
          <p:cNvSpPr>
            <a:spLocks noGrp="1"/>
          </p:cNvSpPr>
          <p:nvPr>
            <p:ph type="sldNum" sz="quarter" idx="12"/>
          </p:nvPr>
        </p:nvSpPr>
        <p:spPr/>
        <p:txBody>
          <a:bodyPr/>
          <a:lstStyle/>
          <a:p>
            <a:pPr rtl="0"/>
            <a:fld id="{08AB70BE-1769-45B8-85A6-0C837432C7E6}" type="slidenum">
              <a:rPr lang="en-GB" smtClean="0"/>
              <a:pPr rtl="0"/>
              <a:t>14</a:t>
            </a:fld>
            <a:endParaRPr lang="en-GB" dirty="0"/>
          </a:p>
        </p:txBody>
      </p:sp>
      <p:sp>
        <p:nvSpPr>
          <p:cNvPr id="8" name="Left Brace 7">
            <a:extLst>
              <a:ext uri="{FF2B5EF4-FFF2-40B4-BE49-F238E27FC236}">
                <a16:creationId xmlns:a16="http://schemas.microsoft.com/office/drawing/2014/main" id="{2F362F4A-56AC-97D6-46A4-6F194D7DC61B}"/>
              </a:ext>
            </a:extLst>
          </p:cNvPr>
          <p:cNvSpPr/>
          <p:nvPr/>
        </p:nvSpPr>
        <p:spPr>
          <a:xfrm>
            <a:off x="4969165" y="2244436"/>
            <a:ext cx="1096354" cy="1496291"/>
          </a:xfrm>
          <a:prstGeom prst="leftBrace">
            <a:avLst>
              <a:gd name="adj1" fmla="val 8333"/>
              <a:gd name="adj2" fmla="val 6666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7950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1852-1D4C-C6C7-48AB-198C6F64BEFD}"/>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E6273DD0-9EA3-BC55-80C5-DEB64811CEB1}"/>
              </a:ext>
            </a:extLst>
          </p:cNvPr>
          <p:cNvSpPr>
            <a:spLocks noGrp="1"/>
          </p:cNvSpPr>
          <p:nvPr>
            <p:ph sz="half" idx="1"/>
          </p:nvPr>
        </p:nvSpPr>
        <p:spPr/>
        <p:txBody>
          <a:bodyPr/>
          <a:lstStyle/>
          <a:p>
            <a:r>
              <a:rPr lang="en-GB" i="1" dirty="0"/>
              <a:t>Enterprise IT encapsulates ALL the technology trends that will make the greatest impact on Industry in the next five years</a:t>
            </a:r>
            <a:endParaRPr lang="en-GB" dirty="0"/>
          </a:p>
        </p:txBody>
      </p:sp>
      <p:pic>
        <p:nvPicPr>
          <p:cNvPr id="11" name="Content Placeholder 10">
            <a:extLst>
              <a:ext uri="{FF2B5EF4-FFF2-40B4-BE49-F238E27FC236}">
                <a16:creationId xmlns:a16="http://schemas.microsoft.com/office/drawing/2014/main" id="{2FB9F01D-228E-CE75-7D12-DA5D18FBEE0C}"/>
              </a:ext>
            </a:extLst>
          </p:cNvPr>
          <p:cNvPicPr>
            <a:picLocks noGrp="1" noChangeAspect="1"/>
          </p:cNvPicPr>
          <p:nvPr>
            <p:ph sz="half" idx="2"/>
          </p:nvPr>
        </p:nvPicPr>
        <p:blipFill>
          <a:blip r:embed="rId3"/>
          <a:stretch>
            <a:fillRect/>
          </a:stretch>
        </p:blipFill>
        <p:spPr>
          <a:xfrm>
            <a:off x="6468246" y="2163763"/>
            <a:ext cx="4432345" cy="4013200"/>
          </a:xfrm>
        </p:spPr>
      </p:pic>
      <p:sp>
        <p:nvSpPr>
          <p:cNvPr id="5" name="Date Placeholder 4">
            <a:extLst>
              <a:ext uri="{FF2B5EF4-FFF2-40B4-BE49-F238E27FC236}">
                <a16:creationId xmlns:a16="http://schemas.microsoft.com/office/drawing/2014/main" id="{EE76F0ED-AEA8-EF2A-FE8A-C7B2743A1437}"/>
              </a:ext>
            </a:extLst>
          </p:cNvPr>
          <p:cNvSpPr>
            <a:spLocks noGrp="1"/>
          </p:cNvSpPr>
          <p:nvPr>
            <p:ph type="dt" sz="half" idx="10"/>
          </p:nvPr>
        </p:nvSpPr>
        <p:spPr/>
        <p:txBody>
          <a:bodyPr/>
          <a:lstStyle/>
          <a:p>
            <a:pPr rtl="0"/>
            <a:r>
              <a:rPr lang="en-GB" dirty="0"/>
              <a:t>21/07/2024</a:t>
            </a:r>
          </a:p>
        </p:txBody>
      </p:sp>
      <p:sp>
        <p:nvSpPr>
          <p:cNvPr id="6" name="Footer Placeholder 5">
            <a:extLst>
              <a:ext uri="{FF2B5EF4-FFF2-40B4-BE49-F238E27FC236}">
                <a16:creationId xmlns:a16="http://schemas.microsoft.com/office/drawing/2014/main" id="{9F99D4C7-703E-9976-131A-CCDC1A1AA31E}"/>
              </a:ext>
            </a:extLst>
          </p:cNvPr>
          <p:cNvSpPr>
            <a:spLocks noGrp="1"/>
          </p:cNvSpPr>
          <p:nvPr>
            <p:ph type="ftr" sz="quarter" idx="11"/>
          </p:nvPr>
        </p:nvSpPr>
        <p:spPr/>
        <p:txBody>
          <a:bodyPr/>
          <a:lstStyle/>
          <a:p>
            <a:pPr rtl="0"/>
            <a:r>
              <a:rPr lang="en-GB" dirty="0"/>
              <a:t>Kleinman (2024)</a:t>
            </a:r>
          </a:p>
        </p:txBody>
      </p:sp>
      <p:sp>
        <p:nvSpPr>
          <p:cNvPr id="7" name="Slide Number Placeholder 6">
            <a:extLst>
              <a:ext uri="{FF2B5EF4-FFF2-40B4-BE49-F238E27FC236}">
                <a16:creationId xmlns:a16="http://schemas.microsoft.com/office/drawing/2014/main" id="{B88B9CA9-8E95-DADD-B519-FB60037A1F0B}"/>
              </a:ext>
            </a:extLst>
          </p:cNvPr>
          <p:cNvSpPr>
            <a:spLocks noGrp="1"/>
          </p:cNvSpPr>
          <p:nvPr>
            <p:ph type="sldNum" sz="quarter" idx="12"/>
          </p:nvPr>
        </p:nvSpPr>
        <p:spPr/>
        <p:txBody>
          <a:bodyPr/>
          <a:lstStyle/>
          <a:p>
            <a:pPr rtl="0"/>
            <a:fld id="{08AB70BE-1769-45B8-85A6-0C837432C7E6}" type="slidenum">
              <a:rPr lang="en-GB" smtClean="0"/>
              <a:pPr rtl="0"/>
              <a:t>15</a:t>
            </a:fld>
            <a:endParaRPr lang="en-GB" dirty="0"/>
          </a:p>
        </p:txBody>
      </p:sp>
    </p:spTree>
    <p:extLst>
      <p:ext uri="{BB962C8B-B14F-4D97-AF65-F5344CB8AC3E}">
        <p14:creationId xmlns:p14="http://schemas.microsoft.com/office/powerpoint/2010/main" val="3412798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23A3-A338-6CA7-BF5D-169BFEB21F42}"/>
              </a:ext>
            </a:extLst>
          </p:cNvPr>
          <p:cNvSpPr>
            <a:spLocks noGrp="1"/>
          </p:cNvSpPr>
          <p:nvPr>
            <p:ph type="title"/>
          </p:nvPr>
        </p:nvSpPr>
        <p:spPr/>
        <p:txBody>
          <a:bodyPr/>
          <a:lstStyle/>
          <a:p>
            <a:r>
              <a:rPr lang="en-GB" dirty="0"/>
              <a:t>Cloud Services – the new outsourcing</a:t>
            </a:r>
          </a:p>
        </p:txBody>
      </p:sp>
      <p:pic>
        <p:nvPicPr>
          <p:cNvPr id="9" name="Content Placeholder 8" descr="Cloud storage graphic">
            <a:extLst>
              <a:ext uri="{FF2B5EF4-FFF2-40B4-BE49-F238E27FC236}">
                <a16:creationId xmlns:a16="http://schemas.microsoft.com/office/drawing/2014/main" id="{DCE0A017-3EDE-0F74-01A5-95C7A3ABEE89}"/>
              </a:ext>
            </a:extLst>
          </p:cNvPr>
          <p:cNvPicPr>
            <a:picLocks noGrp="1" noChangeAspect="1"/>
          </p:cNvPicPr>
          <p:nvPr>
            <p:ph sz="half" idx="1"/>
          </p:nvPr>
        </p:nvPicPr>
        <p:blipFill>
          <a:blip r:embed="rId3"/>
          <a:stretch>
            <a:fillRect/>
          </a:stretch>
        </p:blipFill>
        <p:spPr>
          <a:xfrm>
            <a:off x="1408113" y="2633134"/>
            <a:ext cx="4611687" cy="3074458"/>
          </a:xfrm>
        </p:spPr>
      </p:pic>
      <p:sp>
        <p:nvSpPr>
          <p:cNvPr id="4" name="Content Placeholder 3">
            <a:extLst>
              <a:ext uri="{FF2B5EF4-FFF2-40B4-BE49-F238E27FC236}">
                <a16:creationId xmlns:a16="http://schemas.microsoft.com/office/drawing/2014/main" id="{991C15E3-4B69-8B73-B66E-9CD4E3EB3E7E}"/>
              </a:ext>
            </a:extLst>
          </p:cNvPr>
          <p:cNvSpPr>
            <a:spLocks noGrp="1"/>
          </p:cNvSpPr>
          <p:nvPr>
            <p:ph sz="half" idx="2"/>
          </p:nvPr>
        </p:nvSpPr>
        <p:spPr/>
        <p:txBody>
          <a:bodyPr/>
          <a:lstStyle/>
          <a:p>
            <a:r>
              <a:rPr lang="en-GB" dirty="0"/>
              <a:t>SaaS</a:t>
            </a:r>
          </a:p>
          <a:p>
            <a:r>
              <a:rPr lang="en-GB" dirty="0"/>
              <a:t>PaaS</a:t>
            </a:r>
          </a:p>
          <a:p>
            <a:r>
              <a:rPr lang="en-GB" dirty="0" err="1"/>
              <a:t>FaaS</a:t>
            </a:r>
            <a:endParaRPr lang="en-GB" dirty="0"/>
          </a:p>
          <a:p>
            <a:endParaRPr lang="en-GB" dirty="0"/>
          </a:p>
        </p:txBody>
      </p:sp>
      <p:sp>
        <p:nvSpPr>
          <p:cNvPr id="5" name="Date Placeholder 4">
            <a:extLst>
              <a:ext uri="{FF2B5EF4-FFF2-40B4-BE49-F238E27FC236}">
                <a16:creationId xmlns:a16="http://schemas.microsoft.com/office/drawing/2014/main" id="{DF444059-1047-F8A5-3A04-AF2F8B264719}"/>
              </a:ext>
            </a:extLst>
          </p:cNvPr>
          <p:cNvSpPr>
            <a:spLocks noGrp="1"/>
          </p:cNvSpPr>
          <p:nvPr>
            <p:ph type="dt" sz="half" idx="10"/>
          </p:nvPr>
        </p:nvSpPr>
        <p:spPr/>
        <p:txBody>
          <a:bodyPr/>
          <a:lstStyle/>
          <a:p>
            <a:pPr rtl="0"/>
            <a:r>
              <a:rPr lang="en-GB"/>
              <a:t>2/8/20XX</a:t>
            </a:r>
          </a:p>
        </p:txBody>
      </p:sp>
      <p:sp>
        <p:nvSpPr>
          <p:cNvPr id="6" name="Footer Placeholder 5">
            <a:extLst>
              <a:ext uri="{FF2B5EF4-FFF2-40B4-BE49-F238E27FC236}">
                <a16:creationId xmlns:a16="http://schemas.microsoft.com/office/drawing/2014/main" id="{9E25B7ED-DDD2-2772-5EF4-CC66D07981D3}"/>
              </a:ext>
            </a:extLst>
          </p:cNvPr>
          <p:cNvSpPr>
            <a:spLocks noGrp="1"/>
          </p:cNvSpPr>
          <p:nvPr>
            <p:ph type="ftr" sz="quarter" idx="11"/>
          </p:nvPr>
        </p:nvSpPr>
        <p:spPr/>
        <p:txBody>
          <a:bodyPr/>
          <a:lstStyle/>
          <a:p>
            <a:pPr rtl="0"/>
            <a:r>
              <a:rPr lang="en-GB" dirty="0"/>
              <a:t>Booth (2017)</a:t>
            </a:r>
          </a:p>
        </p:txBody>
      </p:sp>
      <p:sp>
        <p:nvSpPr>
          <p:cNvPr id="7" name="Slide Number Placeholder 6">
            <a:extLst>
              <a:ext uri="{FF2B5EF4-FFF2-40B4-BE49-F238E27FC236}">
                <a16:creationId xmlns:a16="http://schemas.microsoft.com/office/drawing/2014/main" id="{5EB63E72-28BA-8DFD-6192-2D63AFA5F01D}"/>
              </a:ext>
            </a:extLst>
          </p:cNvPr>
          <p:cNvSpPr>
            <a:spLocks noGrp="1"/>
          </p:cNvSpPr>
          <p:nvPr>
            <p:ph type="sldNum" sz="quarter" idx="12"/>
          </p:nvPr>
        </p:nvSpPr>
        <p:spPr/>
        <p:txBody>
          <a:bodyPr/>
          <a:lstStyle/>
          <a:p>
            <a:pPr rtl="0"/>
            <a:fld id="{08AB70BE-1769-45B8-85A6-0C837432C7E6}" type="slidenum">
              <a:rPr lang="en-GB" smtClean="0"/>
              <a:pPr rtl="0"/>
              <a:t>16</a:t>
            </a:fld>
            <a:endParaRPr lang="en-GB" dirty="0"/>
          </a:p>
        </p:txBody>
      </p:sp>
    </p:spTree>
    <p:extLst>
      <p:ext uri="{BB962C8B-B14F-4D97-AF65-F5344CB8AC3E}">
        <p14:creationId xmlns:p14="http://schemas.microsoft.com/office/powerpoint/2010/main" val="135680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4329-C5AA-BF5F-518C-F204762D1F8B}"/>
              </a:ext>
            </a:extLst>
          </p:cNvPr>
          <p:cNvSpPr>
            <a:spLocks noGrp="1"/>
          </p:cNvSpPr>
          <p:nvPr>
            <p:ph type="title"/>
          </p:nvPr>
        </p:nvSpPr>
        <p:spPr/>
        <p:txBody>
          <a:bodyPr/>
          <a:lstStyle/>
          <a:p>
            <a:r>
              <a:rPr lang="en-GB" dirty="0"/>
              <a:t>Cloud Services</a:t>
            </a:r>
          </a:p>
        </p:txBody>
      </p:sp>
      <p:sp>
        <p:nvSpPr>
          <p:cNvPr id="8" name="Text Placeholder 7">
            <a:extLst>
              <a:ext uri="{FF2B5EF4-FFF2-40B4-BE49-F238E27FC236}">
                <a16:creationId xmlns:a16="http://schemas.microsoft.com/office/drawing/2014/main" id="{70C4452E-CA2A-BF2B-8B10-43C7CDF88917}"/>
              </a:ext>
            </a:extLst>
          </p:cNvPr>
          <p:cNvSpPr>
            <a:spLocks noGrp="1"/>
          </p:cNvSpPr>
          <p:nvPr>
            <p:ph type="body" idx="1"/>
          </p:nvPr>
        </p:nvSpPr>
        <p:spPr/>
        <p:txBody>
          <a:bodyPr/>
          <a:lstStyle/>
          <a:p>
            <a:r>
              <a:rPr lang="en-GB" dirty="0"/>
              <a:t>Pros</a:t>
            </a:r>
          </a:p>
        </p:txBody>
      </p:sp>
      <p:sp>
        <p:nvSpPr>
          <p:cNvPr id="9" name="Content Placeholder 8">
            <a:extLst>
              <a:ext uri="{FF2B5EF4-FFF2-40B4-BE49-F238E27FC236}">
                <a16:creationId xmlns:a16="http://schemas.microsoft.com/office/drawing/2014/main" id="{05EA07E8-37EC-8160-3830-5CEF97B89916}"/>
              </a:ext>
            </a:extLst>
          </p:cNvPr>
          <p:cNvSpPr>
            <a:spLocks noGrp="1"/>
          </p:cNvSpPr>
          <p:nvPr>
            <p:ph sz="half" idx="2"/>
          </p:nvPr>
        </p:nvSpPr>
        <p:spPr/>
        <p:txBody>
          <a:bodyPr/>
          <a:lstStyle/>
          <a:p>
            <a:r>
              <a:rPr lang="en-GB" dirty="0"/>
              <a:t>Remote/hybrid working</a:t>
            </a:r>
          </a:p>
          <a:p>
            <a:r>
              <a:rPr lang="en-GB" dirty="0"/>
              <a:t>Rapid expansion</a:t>
            </a:r>
          </a:p>
          <a:p>
            <a:r>
              <a:rPr lang="en-GB" dirty="0"/>
              <a:t>Economy of scale</a:t>
            </a:r>
          </a:p>
          <a:p>
            <a:r>
              <a:rPr lang="en-GB" dirty="0"/>
              <a:t>Reduced on-prem. support</a:t>
            </a:r>
          </a:p>
        </p:txBody>
      </p:sp>
      <p:sp>
        <p:nvSpPr>
          <p:cNvPr id="10" name="Text Placeholder 9">
            <a:extLst>
              <a:ext uri="{FF2B5EF4-FFF2-40B4-BE49-F238E27FC236}">
                <a16:creationId xmlns:a16="http://schemas.microsoft.com/office/drawing/2014/main" id="{040AF952-4508-1AEF-1F45-730684D061CE}"/>
              </a:ext>
            </a:extLst>
          </p:cNvPr>
          <p:cNvSpPr>
            <a:spLocks noGrp="1"/>
          </p:cNvSpPr>
          <p:nvPr>
            <p:ph type="body" sz="quarter" idx="3"/>
          </p:nvPr>
        </p:nvSpPr>
        <p:spPr/>
        <p:txBody>
          <a:bodyPr/>
          <a:lstStyle/>
          <a:p>
            <a:r>
              <a:rPr lang="en-GB" dirty="0"/>
              <a:t>cons</a:t>
            </a:r>
          </a:p>
        </p:txBody>
      </p:sp>
      <p:sp>
        <p:nvSpPr>
          <p:cNvPr id="11" name="Content Placeholder 10">
            <a:extLst>
              <a:ext uri="{FF2B5EF4-FFF2-40B4-BE49-F238E27FC236}">
                <a16:creationId xmlns:a16="http://schemas.microsoft.com/office/drawing/2014/main" id="{D28077C2-5732-7815-7676-C3BD52B01336}"/>
              </a:ext>
            </a:extLst>
          </p:cNvPr>
          <p:cNvSpPr>
            <a:spLocks noGrp="1"/>
          </p:cNvSpPr>
          <p:nvPr>
            <p:ph sz="quarter" idx="4"/>
          </p:nvPr>
        </p:nvSpPr>
        <p:spPr/>
        <p:txBody>
          <a:bodyPr/>
          <a:lstStyle/>
          <a:p>
            <a:r>
              <a:rPr lang="en-GB" dirty="0"/>
              <a:t>Loss of data control</a:t>
            </a:r>
          </a:p>
          <a:p>
            <a:r>
              <a:rPr lang="en-GB" dirty="0"/>
              <a:t>Increased attack surface</a:t>
            </a:r>
          </a:p>
          <a:p>
            <a:r>
              <a:rPr lang="en-GB" dirty="0"/>
              <a:t>Less control over upgrade and change management</a:t>
            </a:r>
          </a:p>
          <a:p>
            <a:r>
              <a:rPr lang="en-GB" dirty="0"/>
              <a:t>Single Point of Failure</a:t>
            </a:r>
          </a:p>
        </p:txBody>
      </p:sp>
      <p:sp>
        <p:nvSpPr>
          <p:cNvPr id="6" name="Footer Placeholder 5">
            <a:extLst>
              <a:ext uri="{FF2B5EF4-FFF2-40B4-BE49-F238E27FC236}">
                <a16:creationId xmlns:a16="http://schemas.microsoft.com/office/drawing/2014/main" id="{4F8C1A5B-48B9-5EAC-4716-EDA96FFE4421}"/>
              </a:ext>
            </a:extLst>
          </p:cNvPr>
          <p:cNvSpPr>
            <a:spLocks noGrp="1"/>
          </p:cNvSpPr>
          <p:nvPr>
            <p:ph type="ftr" sz="quarter" idx="11"/>
          </p:nvPr>
        </p:nvSpPr>
        <p:spPr/>
        <p:txBody>
          <a:bodyPr/>
          <a:lstStyle/>
          <a:p>
            <a:pPr rtl="0"/>
            <a:r>
              <a:rPr lang="en-GB" dirty="0" err="1"/>
              <a:t>Desfray</a:t>
            </a:r>
            <a:r>
              <a:rPr lang="en-GB" dirty="0"/>
              <a:t> &amp; Raymond (2014)</a:t>
            </a:r>
          </a:p>
          <a:p>
            <a:pPr rtl="0"/>
            <a:r>
              <a:rPr lang="en-GB" dirty="0"/>
              <a:t>Kleinman (2024)</a:t>
            </a:r>
          </a:p>
          <a:p>
            <a:pPr rtl="0"/>
            <a:r>
              <a:rPr lang="en-GB" dirty="0"/>
              <a:t>McManus (2024)</a:t>
            </a:r>
          </a:p>
        </p:txBody>
      </p:sp>
      <p:sp>
        <p:nvSpPr>
          <p:cNvPr id="5" name="Date Placeholder 4">
            <a:extLst>
              <a:ext uri="{FF2B5EF4-FFF2-40B4-BE49-F238E27FC236}">
                <a16:creationId xmlns:a16="http://schemas.microsoft.com/office/drawing/2014/main" id="{E9DA76CE-3F9B-2D5E-BD10-14A5A8665380}"/>
              </a:ext>
            </a:extLst>
          </p:cNvPr>
          <p:cNvSpPr>
            <a:spLocks noGrp="1"/>
          </p:cNvSpPr>
          <p:nvPr>
            <p:ph type="dt" sz="half" idx="10"/>
          </p:nvPr>
        </p:nvSpPr>
        <p:spPr/>
        <p:txBody>
          <a:bodyPr/>
          <a:lstStyle/>
          <a:p>
            <a:pPr rtl="0"/>
            <a:r>
              <a:rPr lang="en-GB"/>
              <a:t>2/8/20XX</a:t>
            </a:r>
          </a:p>
        </p:txBody>
      </p:sp>
      <p:sp>
        <p:nvSpPr>
          <p:cNvPr id="7" name="Slide Number Placeholder 6">
            <a:extLst>
              <a:ext uri="{FF2B5EF4-FFF2-40B4-BE49-F238E27FC236}">
                <a16:creationId xmlns:a16="http://schemas.microsoft.com/office/drawing/2014/main" id="{C8CFFAEC-4A80-6377-97B9-3916C6BC378C}"/>
              </a:ext>
            </a:extLst>
          </p:cNvPr>
          <p:cNvSpPr>
            <a:spLocks noGrp="1"/>
          </p:cNvSpPr>
          <p:nvPr>
            <p:ph type="sldNum" sz="quarter" idx="12"/>
          </p:nvPr>
        </p:nvSpPr>
        <p:spPr/>
        <p:txBody>
          <a:bodyPr/>
          <a:lstStyle/>
          <a:p>
            <a:pPr rtl="0"/>
            <a:fld id="{08AB70BE-1769-45B8-85A6-0C837432C7E6}" type="slidenum">
              <a:rPr lang="en-GB" smtClean="0"/>
              <a:pPr rtl="0"/>
              <a:t>17</a:t>
            </a:fld>
            <a:endParaRPr lang="en-GB" dirty="0"/>
          </a:p>
        </p:txBody>
      </p:sp>
    </p:spTree>
    <p:extLst>
      <p:ext uri="{BB962C8B-B14F-4D97-AF65-F5344CB8AC3E}">
        <p14:creationId xmlns:p14="http://schemas.microsoft.com/office/powerpoint/2010/main" val="383347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83EE-74BE-3207-E69B-5BCB45A15B88}"/>
              </a:ext>
            </a:extLst>
          </p:cNvPr>
          <p:cNvSpPr>
            <a:spLocks noGrp="1"/>
          </p:cNvSpPr>
          <p:nvPr>
            <p:ph type="title"/>
          </p:nvPr>
        </p:nvSpPr>
        <p:spPr/>
        <p:txBody>
          <a:bodyPr/>
          <a:lstStyle/>
          <a:p>
            <a:r>
              <a:rPr lang="en-GB" dirty="0"/>
              <a:t>My future in Enterprise IT</a:t>
            </a:r>
          </a:p>
        </p:txBody>
      </p:sp>
      <p:sp>
        <p:nvSpPr>
          <p:cNvPr id="3" name="Content Placeholder 2">
            <a:extLst>
              <a:ext uri="{FF2B5EF4-FFF2-40B4-BE49-F238E27FC236}">
                <a16:creationId xmlns:a16="http://schemas.microsoft.com/office/drawing/2014/main" id="{84B50B2C-6DC9-C51C-1FDE-E3C3CAC96D12}"/>
              </a:ext>
            </a:extLst>
          </p:cNvPr>
          <p:cNvSpPr>
            <a:spLocks noGrp="1"/>
          </p:cNvSpPr>
          <p:nvPr>
            <p:ph idx="1"/>
          </p:nvPr>
        </p:nvSpPr>
        <p:spPr/>
        <p:txBody>
          <a:bodyPr/>
          <a:lstStyle/>
          <a:p>
            <a:r>
              <a:rPr lang="en-GB" dirty="0"/>
              <a:t>Strategic leadership</a:t>
            </a:r>
          </a:p>
          <a:p>
            <a:r>
              <a:rPr lang="en-GB" dirty="0"/>
              <a:t>Robust Change Management</a:t>
            </a:r>
          </a:p>
          <a:p>
            <a:r>
              <a:rPr lang="en-GB" dirty="0"/>
              <a:t>Best Practices</a:t>
            </a:r>
          </a:p>
          <a:p>
            <a:endParaRPr lang="en-GB" dirty="0"/>
          </a:p>
        </p:txBody>
      </p:sp>
      <p:sp>
        <p:nvSpPr>
          <p:cNvPr id="6" name="Footer Placeholder 5">
            <a:extLst>
              <a:ext uri="{FF2B5EF4-FFF2-40B4-BE49-F238E27FC236}">
                <a16:creationId xmlns:a16="http://schemas.microsoft.com/office/drawing/2014/main" id="{1D978E2B-FFA3-72CE-97E4-7196EA6EEDBE}"/>
              </a:ext>
            </a:extLst>
          </p:cNvPr>
          <p:cNvSpPr>
            <a:spLocks noGrp="1"/>
          </p:cNvSpPr>
          <p:nvPr>
            <p:ph type="ftr" sz="quarter" idx="11"/>
          </p:nvPr>
        </p:nvSpPr>
        <p:spPr/>
        <p:txBody>
          <a:bodyPr/>
          <a:lstStyle/>
          <a:p>
            <a:pPr rtl="0"/>
            <a:r>
              <a:rPr lang="en-GB" dirty="0" err="1"/>
              <a:t>Desfray</a:t>
            </a:r>
            <a:r>
              <a:rPr lang="en-GB" dirty="0"/>
              <a:t> &amp; Raymond (2014)</a:t>
            </a:r>
          </a:p>
        </p:txBody>
      </p:sp>
      <p:sp>
        <p:nvSpPr>
          <p:cNvPr id="9" name="Date Placeholder 8">
            <a:extLst>
              <a:ext uri="{FF2B5EF4-FFF2-40B4-BE49-F238E27FC236}">
                <a16:creationId xmlns:a16="http://schemas.microsoft.com/office/drawing/2014/main" id="{C9BAB384-6168-E3A3-611A-2F212594D00B}"/>
              </a:ext>
            </a:extLst>
          </p:cNvPr>
          <p:cNvSpPr>
            <a:spLocks noGrp="1"/>
          </p:cNvSpPr>
          <p:nvPr>
            <p:ph type="dt" sz="half" idx="10"/>
          </p:nvPr>
        </p:nvSpPr>
        <p:spPr/>
        <p:txBody>
          <a:bodyPr/>
          <a:lstStyle/>
          <a:p>
            <a:pPr rtl="0"/>
            <a:r>
              <a:rPr lang="en-GB"/>
              <a:t>2/8/20XX</a:t>
            </a:r>
          </a:p>
        </p:txBody>
      </p:sp>
      <p:sp>
        <p:nvSpPr>
          <p:cNvPr id="10" name="Slide Number Placeholder 9">
            <a:extLst>
              <a:ext uri="{FF2B5EF4-FFF2-40B4-BE49-F238E27FC236}">
                <a16:creationId xmlns:a16="http://schemas.microsoft.com/office/drawing/2014/main" id="{5D430FEA-2227-8E7D-511A-204FCE3BDAAF}"/>
              </a:ext>
            </a:extLst>
          </p:cNvPr>
          <p:cNvSpPr>
            <a:spLocks noGrp="1"/>
          </p:cNvSpPr>
          <p:nvPr>
            <p:ph type="sldNum" sz="quarter" idx="12"/>
          </p:nvPr>
        </p:nvSpPr>
        <p:spPr/>
        <p:txBody>
          <a:bodyPr/>
          <a:lstStyle/>
          <a:p>
            <a:pPr rtl="0"/>
            <a:fld id="{08AB70BE-1769-45B8-85A6-0C837432C7E6}" type="slidenum">
              <a:rPr lang="en-GB" smtClean="0"/>
              <a:pPr rtl="0"/>
              <a:t>18</a:t>
            </a:fld>
            <a:endParaRPr lang="en-GB" dirty="0"/>
          </a:p>
        </p:txBody>
      </p:sp>
      <p:pic>
        <p:nvPicPr>
          <p:cNvPr id="11" name="Picture Placeholder 12" descr="A picture containing nature, night sky, northern lights">
            <a:extLst>
              <a:ext uri="{FF2B5EF4-FFF2-40B4-BE49-F238E27FC236}">
                <a16:creationId xmlns:a16="http://schemas.microsoft.com/office/drawing/2014/main" id="{5EC5884A-0919-94F2-7524-151AFEE4518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0413" r="20413"/>
          <a:stretch/>
        </p:blipFill>
        <p:spPr>
          <a:xfrm>
            <a:off x="7326313" y="2125663"/>
            <a:ext cx="2435225" cy="2503487"/>
          </a:xfrm>
        </p:spPr>
      </p:pic>
      <p:pic>
        <p:nvPicPr>
          <p:cNvPr id="12" name="Picture Placeholder 5" descr="The Northern Lights ">
            <a:extLst>
              <a:ext uri="{FF2B5EF4-FFF2-40B4-BE49-F238E27FC236}">
                <a16:creationId xmlns:a16="http://schemas.microsoft.com/office/drawing/2014/main" id="{E06B697C-B8D7-523E-D967-BC349D16971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13527" b="13527"/>
          <a:stretch/>
        </p:blipFill>
        <p:spPr>
          <a:xfrm>
            <a:off x="9758363" y="4506913"/>
            <a:ext cx="2435225" cy="2351087"/>
          </a:xfrm>
        </p:spPr>
      </p:pic>
      <p:pic>
        <p:nvPicPr>
          <p:cNvPr id="20" name="Picture Placeholder 10" descr="A picture containing sky, outdoor, stars, satellite">
            <a:extLst>
              <a:ext uri="{FF2B5EF4-FFF2-40B4-BE49-F238E27FC236}">
                <a16:creationId xmlns:a16="http://schemas.microsoft.com/office/drawing/2014/main" id="{B52C84E0-18DF-862A-342F-AA0C5B7A061D}"/>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165" b="165"/>
          <a:stretch/>
        </p:blipFill>
        <p:spPr>
          <a:xfrm>
            <a:off x="9758363" y="2119313"/>
            <a:ext cx="2433637" cy="2498725"/>
          </a:xfrm>
        </p:spPr>
      </p:pic>
      <p:pic>
        <p:nvPicPr>
          <p:cNvPr id="24" name="Picture Placeholder 12" descr="The Northern Lights ">
            <a:extLst>
              <a:ext uri="{FF2B5EF4-FFF2-40B4-BE49-F238E27FC236}">
                <a16:creationId xmlns:a16="http://schemas.microsoft.com/office/drawing/2014/main" id="{76EF124B-7387-EB8A-BE5F-2C67D5F8D61B}"/>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391" b="391"/>
          <a:stretch/>
        </p:blipFill>
        <p:spPr>
          <a:xfrm>
            <a:off x="7324725" y="4503738"/>
            <a:ext cx="2433638" cy="2354262"/>
          </a:xfrm>
          <a:prstGeom prst="rect">
            <a:avLst/>
          </a:prstGeom>
        </p:spPr>
      </p:pic>
    </p:spTree>
    <p:extLst>
      <p:ext uri="{BB962C8B-B14F-4D97-AF65-F5344CB8AC3E}">
        <p14:creationId xmlns:p14="http://schemas.microsoft.com/office/powerpoint/2010/main" val="1442978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p:txBody>
          <a:bodyPr rtlCol="0"/>
          <a:lstStyle/>
          <a:p>
            <a:pPr rtl="0"/>
            <a:r>
              <a:rPr lang="en-GB" dirty="0"/>
              <a:t>References</a:t>
            </a: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914400" y="1919673"/>
            <a:ext cx="8842375" cy="4123318"/>
          </a:xfrm>
        </p:spPr>
        <p:txBody>
          <a:bodyPr rtlCol="0">
            <a:normAutofit fontScale="77500" lnSpcReduction="20000"/>
          </a:bodyPr>
          <a:lstStyle/>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Booth, T. (2017) Here, there and everywhere. Available from: https://www.economist.com/special-report/2013-01-19 [Accessed 20th July 2024]</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err="1">
                <a:effectLst/>
                <a:latin typeface="Aptos" panose="020B0004020202020204" pitchFamily="34" charset="0"/>
                <a:ea typeface="Aptos" panose="020B0004020202020204" pitchFamily="34" charset="0"/>
                <a:cs typeface="Times New Roman" panose="02020603050405020304" pitchFamily="18" charset="0"/>
              </a:rPr>
              <a:t>Desfray</a:t>
            </a:r>
            <a:r>
              <a:rPr lang="en-GB" sz="1800" kern="0" dirty="0">
                <a:effectLst/>
                <a:latin typeface="Aptos" panose="020B0004020202020204" pitchFamily="34" charset="0"/>
                <a:ea typeface="Aptos" panose="020B0004020202020204" pitchFamily="34" charset="0"/>
                <a:cs typeface="Times New Roman" panose="02020603050405020304" pitchFamily="18" charset="0"/>
              </a:rPr>
              <a:t>, P., &amp; Raymond, G. (2014) </a:t>
            </a:r>
            <a:r>
              <a:rPr lang="en-GB" sz="1800" i="1" kern="0" dirty="0" err="1">
                <a:effectLst/>
                <a:latin typeface="Aptos" panose="020B0004020202020204" pitchFamily="34" charset="0"/>
                <a:ea typeface="Aptos" panose="020B0004020202020204" pitchFamily="34" charset="0"/>
                <a:cs typeface="Times New Roman" panose="02020603050405020304" pitchFamily="18" charset="0"/>
              </a:rPr>
              <a:t>Modeling</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 Enterprise Architecture with TOGAF</a:t>
            </a:r>
            <a:r>
              <a:rPr lang="en-GB" sz="1800" kern="0" dirty="0">
                <a:effectLst/>
                <a:latin typeface="Aptos" panose="020B0004020202020204" pitchFamily="34" charset="0"/>
                <a:ea typeface="Aptos" panose="020B0004020202020204" pitchFamily="34" charset="0"/>
                <a:cs typeface="Times New Roman" panose="02020603050405020304" pitchFamily="18" charset="0"/>
              </a:rPr>
              <a:t>. London: Elsevier.</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Gibbs, G. (1988)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Learning by Doing: A Guide to Teaching and Learning Methods</a:t>
            </a:r>
            <a:r>
              <a:rPr lang="en-GB" sz="1800" kern="0" dirty="0">
                <a:effectLst/>
                <a:latin typeface="Aptos" panose="020B0004020202020204" pitchFamily="34" charset="0"/>
                <a:ea typeface="Aptos" panose="020B0004020202020204" pitchFamily="34" charset="0"/>
                <a:cs typeface="Times New Roman" panose="02020603050405020304" pitchFamily="18" charset="0"/>
              </a:rPr>
              <a:t>. Oxford: Further Education Unit Oxford Polytechnic.</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IEEE - Computer Society (2017) EITBOK - Enterprise IT. Available from: http://eitbokwiki.org/Main_Page [Accessed 20th July 2024]</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Keeley, C. (2021) Conscious competence model and medicine.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Foot &amp; Ankle Surgery: Techniques, Reports &amp; Cases</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1</a:t>
            </a:r>
            <a:r>
              <a:rPr lang="en-GB" sz="1800" kern="0" dirty="0">
                <a:effectLst/>
                <a:latin typeface="Aptos" panose="020B0004020202020204" pitchFamily="34" charset="0"/>
                <a:ea typeface="Aptos" panose="020B0004020202020204" pitchFamily="34" charset="0"/>
                <a:cs typeface="Times New Roman" panose="02020603050405020304" pitchFamily="18" charset="0"/>
              </a:rPr>
              <a:t>(3): 100053. DOI: https://doi.org/10.1016/j.fastrc.2021.100053</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Killian, J., &amp; </a:t>
            </a:r>
            <a:r>
              <a:rPr lang="en-GB" sz="1800" kern="0" dirty="0" err="1">
                <a:effectLst/>
                <a:latin typeface="Aptos" panose="020B0004020202020204" pitchFamily="34" charset="0"/>
                <a:ea typeface="Aptos" panose="020B0004020202020204" pitchFamily="34" charset="0"/>
                <a:cs typeface="Times New Roman" panose="02020603050405020304" pitchFamily="18" charset="0"/>
              </a:rPr>
              <a:t>Todnem</a:t>
            </a:r>
            <a:r>
              <a:rPr lang="en-GB" sz="1800" kern="0" dirty="0">
                <a:effectLst/>
                <a:latin typeface="Aptos" panose="020B0004020202020204" pitchFamily="34" charset="0"/>
                <a:ea typeface="Aptos" panose="020B0004020202020204" pitchFamily="34" charset="0"/>
                <a:cs typeface="Times New Roman" panose="02020603050405020304" pitchFamily="18" charset="0"/>
              </a:rPr>
              <a:t>, G. (1991) Reflective judgment concepts of justification and their relationship to age and education.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Journal of Applied Developmental Psychology</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2</a:t>
            </a:r>
            <a:r>
              <a:rPr lang="en-GB" sz="1800" kern="0" dirty="0">
                <a:effectLst/>
                <a:latin typeface="Aptos" panose="020B0004020202020204" pitchFamily="34" charset="0"/>
                <a:ea typeface="Aptos" panose="020B0004020202020204" pitchFamily="34" charset="0"/>
                <a:cs typeface="Times New Roman" panose="02020603050405020304" pitchFamily="18" charset="0"/>
              </a:rPr>
              <a:t>(2): 89–116.</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Kleinman, Z. (2024) How a single IT update caused global havoc. Available from: https://www.bbc.co.uk/news/articles/cpwdyxx0v64o [Accessed 20</a:t>
            </a:r>
            <a:r>
              <a:rPr lang="en-GB" sz="1800" kern="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GB" sz="1800" kern="0" dirty="0">
                <a:effectLst/>
                <a:latin typeface="Aptos" panose="020B0004020202020204" pitchFamily="34" charset="0"/>
                <a:ea typeface="Aptos" panose="020B0004020202020204" pitchFamily="34" charset="0"/>
                <a:cs typeface="Times New Roman" panose="02020603050405020304" pitchFamily="18" charset="0"/>
              </a:rPr>
              <a:t> July 2024]</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Date Placeholder 15">
            <a:extLst>
              <a:ext uri="{FF2B5EF4-FFF2-40B4-BE49-F238E27FC236}">
                <a16:creationId xmlns:a16="http://schemas.microsoft.com/office/drawing/2014/main" id="{6D298BC0-D1EE-4B8A-B546-4C8799240D8F}"/>
              </a:ext>
            </a:extLst>
          </p:cNvPr>
          <p:cNvSpPr>
            <a:spLocks noGrp="1"/>
          </p:cNvSpPr>
          <p:nvPr>
            <p:ph type="dt" sz="half" idx="10"/>
          </p:nvPr>
        </p:nvSpPr>
        <p:spPr/>
        <p:txBody>
          <a:bodyPr rtlCol="0"/>
          <a:lstStyle/>
          <a:p>
            <a:pPr rtl="0"/>
            <a:r>
              <a:rPr lang="en-GB"/>
              <a:t>2/8/20XX</a:t>
            </a:r>
          </a:p>
        </p:txBody>
      </p:sp>
      <p:sp>
        <p:nvSpPr>
          <p:cNvPr id="18" name="Slide Number Placeholder 17">
            <a:extLst>
              <a:ext uri="{FF2B5EF4-FFF2-40B4-BE49-F238E27FC236}">
                <a16:creationId xmlns:a16="http://schemas.microsoft.com/office/drawing/2014/main" id="{0CFCA4BA-5731-4BC1-9FF7-23403BFA938A}"/>
              </a:ext>
            </a:extLst>
          </p:cNvPr>
          <p:cNvSpPr>
            <a:spLocks noGrp="1"/>
          </p:cNvSpPr>
          <p:nvPr>
            <p:ph type="sldNum" sz="quarter" idx="12"/>
          </p:nvPr>
        </p:nvSpPr>
        <p:spPr/>
        <p:txBody>
          <a:bodyPr rtlCol="0"/>
          <a:lstStyle/>
          <a:p>
            <a:pPr rtl="0"/>
            <a:fld id="{08AB70BE-1769-45B8-85A6-0C837432C7E6}" type="slidenum">
              <a:rPr lang="en-GB" smtClean="0"/>
              <a:pPr rtl="0"/>
              <a:t>19</a:t>
            </a:fld>
            <a:endParaRPr lang="en-GB" dirty="0"/>
          </a:p>
        </p:txBody>
      </p:sp>
      <p:pic>
        <p:nvPicPr>
          <p:cNvPr id="9" name="Picture Placeholder 8" descr="Moon in the evening sky">
            <a:extLst>
              <a:ext uri="{FF2B5EF4-FFF2-40B4-BE49-F238E27FC236}">
                <a16:creationId xmlns:a16="http://schemas.microsoft.com/office/drawing/2014/main" id="{B7D17764-41DE-474B-801F-3A31C13890CC}"/>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val="0"/>
              </a:ext>
            </a:extLst>
          </a:blip>
          <a:srcRect l="26" r="26"/>
          <a:stretch/>
        </p:blipFill>
        <p:spPr>
          <a:xfrm>
            <a:off x="9756775" y="2125663"/>
            <a:ext cx="2435225" cy="2503487"/>
          </a:xfrm>
        </p:spPr>
      </p:pic>
      <p:pic>
        <p:nvPicPr>
          <p:cNvPr id="11" name="Picture Placeholder 10" descr="A picture containing sky, outdoor, stars, satellite">
            <a:extLst>
              <a:ext uri="{FF2B5EF4-FFF2-40B4-BE49-F238E27FC236}">
                <a16:creationId xmlns:a16="http://schemas.microsoft.com/office/drawing/2014/main" id="{D47600FE-FF70-4943-A9DC-B1AF91EC0CBC}"/>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val="0"/>
              </a:ext>
            </a:extLst>
          </a:blip>
          <a:srcRect t="165" b="165"/>
          <a:stretch/>
        </p:blipFill>
        <p:spPr>
          <a:xfrm>
            <a:off x="9758363" y="2119313"/>
            <a:ext cx="2433637" cy="2498725"/>
          </a:xfrm>
        </p:spPr>
      </p:pic>
      <p:pic>
        <p:nvPicPr>
          <p:cNvPr id="15" name="Picture Placeholder 14" descr="Star in the evening sky">
            <a:extLst>
              <a:ext uri="{FF2B5EF4-FFF2-40B4-BE49-F238E27FC236}">
                <a16:creationId xmlns:a16="http://schemas.microsoft.com/office/drawing/2014/main" id="{0A64F2A4-8811-44F1-825B-9D04590EB45A}"/>
              </a:ext>
            </a:extLst>
          </p:cNvPr>
          <p:cNvPicPr>
            <a:picLocks noGrp="1" noChangeAspect="1"/>
          </p:cNvPicPr>
          <p:nvPr>
            <p:ph type="pic" sz="quarter" idx="4294967295"/>
          </p:nvPr>
        </p:nvPicPr>
        <p:blipFill rotWithShape="1">
          <a:blip r:embed="rId4" cstate="screen">
            <a:extLst>
              <a:ext uri="{28A0092B-C50C-407E-A947-70E740481C1C}">
                <a14:useLocalDpi xmlns:a14="http://schemas.microsoft.com/office/drawing/2010/main" val="0"/>
              </a:ext>
            </a:extLst>
          </a:blip>
          <a:srcRect t="641" b="641"/>
          <a:stretch/>
        </p:blipFill>
        <p:spPr>
          <a:xfrm>
            <a:off x="9758363" y="4503738"/>
            <a:ext cx="2433637" cy="2354262"/>
          </a:xfrm>
        </p:spPr>
      </p:pic>
      <p:pic>
        <p:nvPicPr>
          <p:cNvPr id="13" name="Picture Placeholder 12" descr="The Northern Lights ">
            <a:extLst>
              <a:ext uri="{FF2B5EF4-FFF2-40B4-BE49-F238E27FC236}">
                <a16:creationId xmlns:a16="http://schemas.microsoft.com/office/drawing/2014/main" id="{38CED09D-01FE-44EB-A655-6EC0819B7094}"/>
              </a:ext>
            </a:extLst>
          </p:cNvPr>
          <p:cNvPicPr>
            <a:picLocks noGrp="1" noChangeAspect="1"/>
          </p:cNvPicPr>
          <p:nvPr>
            <p:ph type="pic" sz="quarter" idx="4294967295"/>
          </p:nvPr>
        </p:nvPicPr>
        <p:blipFill rotWithShape="1">
          <a:blip r:embed="rId5" cstate="screen">
            <a:extLst>
              <a:ext uri="{28A0092B-C50C-407E-A947-70E740481C1C}">
                <a14:useLocalDpi xmlns:a14="http://schemas.microsoft.com/office/drawing/2010/main" val="0"/>
              </a:ext>
            </a:extLst>
          </a:blip>
          <a:srcRect t="490" b="490"/>
          <a:stretch/>
        </p:blipFill>
        <p:spPr>
          <a:xfrm>
            <a:off x="9756775" y="4506913"/>
            <a:ext cx="2435225" cy="2351087"/>
          </a:xfrm>
        </p:spPr>
      </p:pic>
    </p:spTree>
    <p:extLst>
      <p:ext uri="{BB962C8B-B14F-4D97-AF65-F5344CB8AC3E}">
        <p14:creationId xmlns:p14="http://schemas.microsoft.com/office/powerpoint/2010/main" val="63763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rtlCol="0"/>
          <a:lstStyle/>
          <a:p>
            <a:pPr rtl="0"/>
            <a:r>
              <a:rPr lang="en-GB" dirty="0"/>
              <a:t>Contents</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914401" y="3377821"/>
            <a:ext cx="5181600" cy="2799142"/>
          </a:xfrm>
        </p:spPr>
        <p:txBody>
          <a:bodyPr rtlCol="0"/>
          <a:lstStyle/>
          <a:p>
            <a:pPr rtl="0"/>
            <a:r>
              <a:rPr lang="en-GB" dirty="0"/>
              <a:t>Reflective Models</a:t>
            </a:r>
          </a:p>
          <a:p>
            <a:pPr rtl="0"/>
            <a:r>
              <a:rPr lang="en-GB" dirty="0"/>
              <a:t>Course Reflections</a:t>
            </a:r>
          </a:p>
          <a:p>
            <a:pPr rtl="0"/>
            <a:r>
              <a:rPr lang="en-GB" dirty="0"/>
              <a:t>Enterprise IT</a:t>
            </a:r>
          </a:p>
          <a:p>
            <a:pPr rtl="0"/>
            <a:r>
              <a:rPr lang="en-GB" dirty="0"/>
              <a:t>My Future in Enterprise IT</a:t>
            </a:r>
          </a:p>
        </p:txBody>
      </p:sp>
      <p:pic>
        <p:nvPicPr>
          <p:cNvPr id="12" name="Picture Placeholder 11" descr="A galaxy in space">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514166" y="-1798"/>
            <a:ext cx="2846566" cy="2872294"/>
          </a:xfrm>
        </p:spPr>
      </p:pic>
      <p:pic>
        <p:nvPicPr>
          <p:cNvPr id="14" name="Picture Placeholder 13" descr="A spiral galaxy in space">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360733" y="-1798"/>
            <a:ext cx="2826990" cy="2854594"/>
          </a:xfrm>
        </p:spPr>
      </p:pic>
      <p:pic>
        <p:nvPicPr>
          <p:cNvPr id="18" name="Picture Placeholder 17" descr="Star in the evening sky">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514169" y="2856391"/>
            <a:ext cx="2846565" cy="4001609"/>
          </a:xfrm>
        </p:spPr>
      </p:pic>
      <p:pic>
        <p:nvPicPr>
          <p:cNvPr id="16" name="Picture Placeholder 15" descr="The Northern Lights ">
            <a:extLst>
              <a:ext uri="{FF2B5EF4-FFF2-40B4-BE49-F238E27FC236}">
                <a16:creationId xmlns:a16="http://schemas.microsoft.com/office/drawing/2014/main" id="{0B4EBE43-9BF3-4053-9882-9A8FE1110EEF}"/>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356456" y="2828943"/>
            <a:ext cx="2835544" cy="4038805"/>
          </a:xfrm>
        </p:spPr>
      </p:pic>
      <p:sp>
        <p:nvSpPr>
          <p:cNvPr id="19" name="Date Placeholder 18">
            <a:extLst>
              <a:ext uri="{FF2B5EF4-FFF2-40B4-BE49-F238E27FC236}">
                <a16:creationId xmlns:a16="http://schemas.microsoft.com/office/drawing/2014/main" id="{C1DB8175-C36B-4576-9F4C-02F5CFEA546C}"/>
              </a:ext>
            </a:extLst>
          </p:cNvPr>
          <p:cNvSpPr>
            <a:spLocks noGrp="1"/>
          </p:cNvSpPr>
          <p:nvPr>
            <p:ph type="dt" sz="half" idx="10"/>
          </p:nvPr>
        </p:nvSpPr>
        <p:spPr>
          <a:xfrm>
            <a:off x="9017000" y="6433202"/>
            <a:ext cx="2374150" cy="367841"/>
          </a:xfrm>
        </p:spPr>
        <p:txBody>
          <a:bodyPr rtlCol="0"/>
          <a:lstStyle/>
          <a:p>
            <a:pPr rtl="0"/>
            <a:r>
              <a:rPr lang="en-GB" dirty="0"/>
              <a:t>21/07/2024</a:t>
            </a:r>
          </a:p>
        </p:txBody>
      </p:sp>
      <p:sp>
        <p:nvSpPr>
          <p:cNvPr id="21" name="Slide Number Placeholder 20">
            <a:extLst>
              <a:ext uri="{FF2B5EF4-FFF2-40B4-BE49-F238E27FC236}">
                <a16:creationId xmlns:a16="http://schemas.microsoft.com/office/drawing/2014/main" id="{04AC6251-86B6-46D0-9E3A-E833E8CCD8DE}"/>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a:t>2</a:t>
            </a:fld>
            <a:endParaRPr lang="en-GB" dirty="0"/>
          </a:p>
        </p:txBody>
      </p:sp>
    </p:spTree>
    <p:extLst>
      <p:ext uri="{BB962C8B-B14F-4D97-AF65-F5344CB8AC3E}">
        <p14:creationId xmlns:p14="http://schemas.microsoft.com/office/powerpoint/2010/main" val="154483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p:txBody>
          <a:bodyPr rtlCol="0"/>
          <a:lstStyle/>
          <a:p>
            <a:pPr rtl="0"/>
            <a:r>
              <a:rPr lang="en-GB" dirty="0"/>
              <a:t>References</a:t>
            </a: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914400" y="1919673"/>
            <a:ext cx="8842375" cy="4123318"/>
          </a:xfrm>
        </p:spPr>
        <p:txBody>
          <a:bodyPr rtlCol="0">
            <a:normAutofit fontScale="85000" lnSpcReduction="20000"/>
          </a:bodyPr>
          <a:lstStyle/>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Korthagen, F., &amp; </a:t>
            </a:r>
            <a:r>
              <a:rPr lang="en-GB" sz="1800" kern="0" dirty="0" err="1">
                <a:effectLst/>
                <a:latin typeface="Aptos" panose="020B0004020202020204" pitchFamily="34" charset="0"/>
                <a:ea typeface="Aptos" panose="020B0004020202020204" pitchFamily="34" charset="0"/>
                <a:cs typeface="Times New Roman" panose="02020603050405020304" pitchFamily="18" charset="0"/>
              </a:rPr>
              <a:t>Vasalos</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 (2005) Levels in reflection: Core reflection as a means to enhance professional growth.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Teachers and Teaching: Theory and Practice</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11</a:t>
            </a:r>
            <a:r>
              <a:rPr lang="en-GB" sz="1800" kern="0" dirty="0">
                <a:effectLst/>
                <a:latin typeface="Aptos" panose="020B0004020202020204" pitchFamily="34" charset="0"/>
                <a:ea typeface="Aptos" panose="020B0004020202020204" pitchFamily="34" charset="0"/>
                <a:cs typeface="Times New Roman" panose="02020603050405020304" pitchFamily="18" charset="0"/>
              </a:rPr>
              <a:t>(1): 47–71. DOI: https://doi.org/10.1080/1354060042000337093</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Maclean, S. (2016)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Reflective Practice Cards</a:t>
            </a:r>
            <a:r>
              <a:rPr lang="en-GB" sz="1800" kern="0" dirty="0">
                <a:effectLst/>
                <a:latin typeface="Aptos" panose="020B0004020202020204" pitchFamily="34" charset="0"/>
                <a:ea typeface="Aptos" panose="020B0004020202020204" pitchFamily="34" charset="0"/>
                <a:cs typeface="Times New Roman" panose="02020603050405020304" pitchFamily="18" charset="0"/>
              </a:rPr>
              <a:t>. Litchfield: </a:t>
            </a:r>
            <a:r>
              <a:rPr lang="en-GB" sz="1800" kern="0" dirty="0" err="1">
                <a:effectLst/>
                <a:latin typeface="Aptos" panose="020B0004020202020204" pitchFamily="34" charset="0"/>
                <a:ea typeface="Aptos" panose="020B0004020202020204" pitchFamily="34" charset="0"/>
                <a:cs typeface="Times New Roman" panose="02020603050405020304" pitchFamily="18" charset="0"/>
              </a:rPr>
              <a:t>Kirwin</a:t>
            </a:r>
            <a:r>
              <a:rPr lang="en-GB" sz="1800" kern="0" dirty="0">
                <a:effectLst/>
                <a:latin typeface="Aptos" panose="020B0004020202020204" pitchFamily="34" charset="0"/>
                <a:ea typeface="Aptos" panose="020B0004020202020204" pitchFamily="34" charset="0"/>
                <a:cs typeface="Times New Roman" panose="02020603050405020304" pitchFamily="18" charset="0"/>
              </a:rPr>
              <a:t> Maclean Associates.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McManus, S. (2024). Are rainy days ahead for cloud computing? Available from: https://www.bbc.co.uk/news/articles/cd114lllyp6o [Accessed 20</a:t>
            </a:r>
            <a:r>
              <a:rPr lang="en-GB" sz="1800" kern="0" baseline="30000" dirty="0">
                <a:effectLst/>
                <a:latin typeface="Aptos" panose="020B0004020202020204" pitchFamily="34" charset="0"/>
                <a:ea typeface="Aptos" panose="020B0004020202020204" pitchFamily="34" charset="0"/>
                <a:cs typeface="Times New Roman" panose="02020603050405020304" pitchFamily="18" charset="0"/>
              </a:rPr>
              <a:t>th</a:t>
            </a:r>
            <a:r>
              <a:rPr lang="en-GB" sz="1800" kern="0" dirty="0">
                <a:effectLst/>
                <a:latin typeface="Aptos" panose="020B0004020202020204" pitchFamily="34" charset="0"/>
                <a:ea typeface="Aptos" panose="020B0004020202020204" pitchFamily="34" charset="0"/>
                <a:cs typeface="Times New Roman" panose="02020603050405020304" pitchFamily="18" charset="0"/>
              </a:rPr>
              <a:t> July 2024]</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Ruch, G. (2007) Reflective Practice in </a:t>
            </a:r>
            <a:r>
              <a:rPr lang="en-GB" sz="1800" kern="0" dirty="0" err="1">
                <a:effectLst/>
                <a:latin typeface="Aptos" panose="020B0004020202020204" pitchFamily="34" charset="0"/>
                <a:ea typeface="Aptos" panose="020B0004020202020204" pitchFamily="34" charset="0"/>
                <a:cs typeface="Times New Roman" panose="02020603050405020304" pitchFamily="18" charset="0"/>
              </a:rPr>
              <a:t>Contemorary</a:t>
            </a:r>
            <a:r>
              <a:rPr lang="en-GB" sz="1800" kern="0" dirty="0">
                <a:effectLst/>
                <a:latin typeface="Aptos" panose="020B0004020202020204" pitchFamily="34" charset="0"/>
                <a:ea typeface="Aptos" panose="020B0004020202020204" pitchFamily="34" charset="0"/>
                <a:cs typeface="Times New Roman" panose="02020603050405020304" pitchFamily="18" charset="0"/>
              </a:rPr>
              <a:t> Child-care Social Work: the role of containment.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British Journal of Social Work</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37</a:t>
            </a:r>
            <a:r>
              <a:rPr lang="en-GB" sz="1800" kern="0" dirty="0">
                <a:effectLst/>
                <a:latin typeface="Aptos" panose="020B0004020202020204" pitchFamily="34" charset="0"/>
                <a:ea typeface="Aptos" panose="020B0004020202020204" pitchFamily="34" charset="0"/>
                <a:cs typeface="Times New Roman" panose="02020603050405020304" pitchFamily="18" charset="0"/>
              </a:rPr>
              <a:t>: 659–680.</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Schön, D. (1983)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The Reflective Practitioner: How Professionals think in action</a:t>
            </a:r>
            <a:r>
              <a:rPr lang="en-GB" sz="1800" kern="0" dirty="0">
                <a:effectLst/>
                <a:latin typeface="Aptos" panose="020B0004020202020204" pitchFamily="34" charset="0"/>
                <a:ea typeface="Aptos" panose="020B0004020202020204" pitchFamily="34" charset="0"/>
                <a:cs typeface="Times New Roman" panose="02020603050405020304" pitchFamily="18" charset="0"/>
              </a:rPr>
              <a:t>. London: Temple Smith.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Van </a:t>
            </a:r>
            <a:r>
              <a:rPr lang="en-GB" sz="1800" kern="0" dirty="0" err="1">
                <a:effectLst/>
                <a:latin typeface="Aptos" panose="020B0004020202020204" pitchFamily="34" charset="0"/>
                <a:ea typeface="Aptos" panose="020B0004020202020204" pitchFamily="34" charset="0"/>
                <a:cs typeface="Times New Roman" panose="02020603050405020304" pitchFamily="18" charset="0"/>
              </a:rPr>
              <a:t>Manen</a:t>
            </a:r>
            <a:r>
              <a:rPr lang="en-GB" sz="1800" kern="0" dirty="0">
                <a:effectLst/>
                <a:latin typeface="Aptos" panose="020B0004020202020204" pitchFamily="34" charset="0"/>
                <a:ea typeface="Aptos" panose="020B0004020202020204" pitchFamily="34" charset="0"/>
                <a:cs typeface="Times New Roman" panose="02020603050405020304" pitchFamily="18" charset="0"/>
              </a:rPr>
              <a:t>, M. (1977) Linking ways of knowing with ways of being practical.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Curriculum Inquiry</a:t>
            </a:r>
            <a:r>
              <a:rPr lang="en-GB" sz="1800" kern="0" dirty="0">
                <a:effectLst/>
                <a:latin typeface="Aptos" panose="020B0004020202020204" pitchFamily="34" charset="0"/>
                <a:ea typeface="Aptos" panose="020B0004020202020204" pitchFamily="34" charset="0"/>
                <a:cs typeface="Times New Roman" panose="02020603050405020304" pitchFamily="18" charset="0"/>
              </a:rPr>
              <a:t>,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6</a:t>
            </a:r>
            <a:r>
              <a:rPr lang="en-GB" sz="1800" kern="0" dirty="0">
                <a:effectLst/>
                <a:latin typeface="Aptos" panose="020B0004020202020204" pitchFamily="34" charset="0"/>
                <a:ea typeface="Aptos" panose="020B0004020202020204" pitchFamily="34" charset="0"/>
                <a:cs typeface="Times New Roman" panose="02020603050405020304" pitchFamily="18" charset="0"/>
              </a:rPr>
              <a:t>: 204–228.</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04800" indent="-304800">
              <a:lnSpc>
                <a:spcPct val="115000"/>
              </a:lnSpc>
              <a:spcAft>
                <a:spcPts val="800"/>
              </a:spcAft>
            </a:pPr>
            <a:r>
              <a:rPr lang="en-GB" sz="1800" kern="0" dirty="0">
                <a:effectLst/>
                <a:latin typeface="Aptos" panose="020B0004020202020204" pitchFamily="34" charset="0"/>
                <a:ea typeface="Aptos" panose="020B0004020202020204" pitchFamily="34" charset="0"/>
                <a:cs typeface="Times New Roman" panose="02020603050405020304" pitchFamily="18" charset="0"/>
              </a:rPr>
              <a:t>Whitmore, J. (2017) </a:t>
            </a:r>
            <a:r>
              <a:rPr lang="en-GB" sz="1800" i="1" kern="0" dirty="0">
                <a:effectLst/>
                <a:latin typeface="Aptos" panose="020B0004020202020204" pitchFamily="34" charset="0"/>
                <a:ea typeface="Aptos" panose="020B0004020202020204" pitchFamily="34" charset="0"/>
                <a:cs typeface="Times New Roman" panose="02020603050405020304" pitchFamily="18" charset="0"/>
              </a:rPr>
              <a:t>Coaching for Performance</a:t>
            </a:r>
            <a:r>
              <a:rPr lang="en-GB" sz="1800" kern="0" dirty="0">
                <a:effectLst/>
                <a:latin typeface="Aptos" panose="020B0004020202020204" pitchFamily="34" charset="0"/>
                <a:ea typeface="Aptos" panose="020B0004020202020204" pitchFamily="34" charset="0"/>
                <a:cs typeface="Times New Roman" panose="02020603050405020304" pitchFamily="18" charset="0"/>
              </a:rPr>
              <a:t> (5th ed.). London: Nicholas Brealey Publishing.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Date Placeholder 15">
            <a:extLst>
              <a:ext uri="{FF2B5EF4-FFF2-40B4-BE49-F238E27FC236}">
                <a16:creationId xmlns:a16="http://schemas.microsoft.com/office/drawing/2014/main" id="{6D298BC0-D1EE-4B8A-B546-4C8799240D8F}"/>
              </a:ext>
            </a:extLst>
          </p:cNvPr>
          <p:cNvSpPr>
            <a:spLocks noGrp="1"/>
          </p:cNvSpPr>
          <p:nvPr>
            <p:ph type="dt" sz="half" idx="10"/>
          </p:nvPr>
        </p:nvSpPr>
        <p:spPr/>
        <p:txBody>
          <a:bodyPr rtlCol="0"/>
          <a:lstStyle/>
          <a:p>
            <a:pPr rtl="0"/>
            <a:r>
              <a:rPr lang="en-GB"/>
              <a:t>2/8/20XX</a:t>
            </a:r>
          </a:p>
        </p:txBody>
      </p:sp>
      <p:sp>
        <p:nvSpPr>
          <p:cNvPr id="18" name="Slide Number Placeholder 17">
            <a:extLst>
              <a:ext uri="{FF2B5EF4-FFF2-40B4-BE49-F238E27FC236}">
                <a16:creationId xmlns:a16="http://schemas.microsoft.com/office/drawing/2014/main" id="{0CFCA4BA-5731-4BC1-9FF7-23403BFA938A}"/>
              </a:ext>
            </a:extLst>
          </p:cNvPr>
          <p:cNvSpPr>
            <a:spLocks noGrp="1"/>
          </p:cNvSpPr>
          <p:nvPr>
            <p:ph type="sldNum" sz="quarter" idx="12"/>
          </p:nvPr>
        </p:nvSpPr>
        <p:spPr/>
        <p:txBody>
          <a:bodyPr rtlCol="0"/>
          <a:lstStyle/>
          <a:p>
            <a:pPr rtl="0"/>
            <a:fld id="{08AB70BE-1769-45B8-85A6-0C837432C7E6}" type="slidenum">
              <a:rPr lang="en-GB" smtClean="0"/>
              <a:pPr rtl="0"/>
              <a:t>20</a:t>
            </a:fld>
            <a:endParaRPr lang="en-GB" dirty="0"/>
          </a:p>
        </p:txBody>
      </p:sp>
      <p:pic>
        <p:nvPicPr>
          <p:cNvPr id="9" name="Picture Placeholder 8" descr="Moon in the evening sky">
            <a:extLst>
              <a:ext uri="{FF2B5EF4-FFF2-40B4-BE49-F238E27FC236}">
                <a16:creationId xmlns:a16="http://schemas.microsoft.com/office/drawing/2014/main" id="{B7D17764-41DE-474B-801F-3A31C13890CC}"/>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val="0"/>
              </a:ext>
            </a:extLst>
          </a:blip>
          <a:srcRect l="26" r="26"/>
          <a:stretch/>
        </p:blipFill>
        <p:spPr>
          <a:xfrm>
            <a:off x="9756775" y="2125663"/>
            <a:ext cx="2435225" cy="2503487"/>
          </a:xfrm>
        </p:spPr>
      </p:pic>
      <p:pic>
        <p:nvPicPr>
          <p:cNvPr id="11" name="Picture Placeholder 10" descr="A picture containing sky, outdoor, stars, satellite">
            <a:extLst>
              <a:ext uri="{FF2B5EF4-FFF2-40B4-BE49-F238E27FC236}">
                <a16:creationId xmlns:a16="http://schemas.microsoft.com/office/drawing/2014/main" id="{D47600FE-FF70-4943-A9DC-B1AF91EC0CBC}"/>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val="0"/>
              </a:ext>
            </a:extLst>
          </a:blip>
          <a:srcRect t="165" b="165"/>
          <a:stretch/>
        </p:blipFill>
        <p:spPr>
          <a:xfrm>
            <a:off x="9758363" y="2119313"/>
            <a:ext cx="2433637" cy="2498725"/>
          </a:xfrm>
        </p:spPr>
      </p:pic>
      <p:pic>
        <p:nvPicPr>
          <p:cNvPr id="15" name="Picture Placeholder 14" descr="Star in the evening sky">
            <a:extLst>
              <a:ext uri="{FF2B5EF4-FFF2-40B4-BE49-F238E27FC236}">
                <a16:creationId xmlns:a16="http://schemas.microsoft.com/office/drawing/2014/main" id="{0A64F2A4-8811-44F1-825B-9D04590EB45A}"/>
              </a:ext>
            </a:extLst>
          </p:cNvPr>
          <p:cNvPicPr>
            <a:picLocks noGrp="1" noChangeAspect="1"/>
          </p:cNvPicPr>
          <p:nvPr>
            <p:ph type="pic" sz="quarter" idx="4294967295"/>
          </p:nvPr>
        </p:nvPicPr>
        <p:blipFill rotWithShape="1">
          <a:blip r:embed="rId4" cstate="screen">
            <a:extLst>
              <a:ext uri="{28A0092B-C50C-407E-A947-70E740481C1C}">
                <a14:useLocalDpi xmlns:a14="http://schemas.microsoft.com/office/drawing/2010/main" val="0"/>
              </a:ext>
            </a:extLst>
          </a:blip>
          <a:srcRect t="641" b="641"/>
          <a:stretch/>
        </p:blipFill>
        <p:spPr>
          <a:xfrm>
            <a:off x="9758363" y="4503738"/>
            <a:ext cx="2433637" cy="2354262"/>
          </a:xfrm>
        </p:spPr>
      </p:pic>
      <p:pic>
        <p:nvPicPr>
          <p:cNvPr id="13" name="Picture Placeholder 12" descr="The Northern Lights ">
            <a:extLst>
              <a:ext uri="{FF2B5EF4-FFF2-40B4-BE49-F238E27FC236}">
                <a16:creationId xmlns:a16="http://schemas.microsoft.com/office/drawing/2014/main" id="{38CED09D-01FE-44EB-A655-6EC0819B7094}"/>
              </a:ext>
            </a:extLst>
          </p:cNvPr>
          <p:cNvPicPr>
            <a:picLocks noGrp="1" noChangeAspect="1"/>
          </p:cNvPicPr>
          <p:nvPr>
            <p:ph type="pic" sz="quarter" idx="4294967295"/>
          </p:nvPr>
        </p:nvPicPr>
        <p:blipFill rotWithShape="1">
          <a:blip r:embed="rId5" cstate="screen">
            <a:extLst>
              <a:ext uri="{28A0092B-C50C-407E-A947-70E740481C1C}">
                <a14:useLocalDpi xmlns:a14="http://schemas.microsoft.com/office/drawing/2010/main" val="0"/>
              </a:ext>
            </a:extLst>
          </a:blip>
          <a:srcRect t="490" b="490"/>
          <a:stretch/>
        </p:blipFill>
        <p:spPr>
          <a:xfrm>
            <a:off x="9756775" y="4506913"/>
            <a:ext cx="2435225" cy="2351087"/>
          </a:xfrm>
        </p:spPr>
      </p:pic>
    </p:spTree>
    <p:extLst>
      <p:ext uri="{BB962C8B-B14F-4D97-AF65-F5344CB8AC3E}">
        <p14:creationId xmlns:p14="http://schemas.microsoft.com/office/powerpoint/2010/main" val="119571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5963479" y="596393"/>
            <a:ext cx="5618922" cy="1542507"/>
          </a:xfrm>
        </p:spPr>
        <p:txBody>
          <a:bodyPr rtlCol="0"/>
          <a:lstStyle/>
          <a:p>
            <a:pPr rtl="0"/>
            <a:r>
              <a:rPr lang="en-GB"/>
              <a:t>Thank You</a:t>
            </a:r>
          </a:p>
        </p:txBody>
      </p:sp>
      <p:pic>
        <p:nvPicPr>
          <p:cNvPr id="6" name="Picture Placeholder 5" descr="The Northern Lights ">
            <a:extLst>
              <a:ext uri="{FF2B5EF4-FFF2-40B4-BE49-F238E27FC236}">
                <a16:creationId xmlns:a16="http://schemas.microsoft.com/office/drawing/2014/main" id="{331D72FC-DA58-4C81-8A6D-2766DA418FD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
            <a:ext cx="5181600" cy="6857999"/>
          </a:xfrm>
        </p:spPr>
      </p:pic>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5963478" y="2138901"/>
            <a:ext cx="5618922" cy="4033299"/>
          </a:xfrm>
        </p:spPr>
        <p:txBody>
          <a:bodyPr rtlCol="0"/>
          <a:lstStyle/>
          <a:p>
            <a:pPr rtl="0"/>
            <a:r>
              <a:rPr lang="en-GB" dirty="0"/>
              <a:t>Mark Collins</a:t>
            </a:r>
          </a:p>
          <a:p>
            <a:pPr rtl="0"/>
            <a:r>
              <a:rPr lang="en-GB" dirty="0"/>
              <a:t>Mark.Collins@porthosp.nhs.uk</a:t>
            </a:r>
          </a:p>
        </p:txBody>
      </p:sp>
      <p:sp>
        <p:nvSpPr>
          <p:cNvPr id="7" name="Date Placeholder 6">
            <a:extLst>
              <a:ext uri="{FF2B5EF4-FFF2-40B4-BE49-F238E27FC236}">
                <a16:creationId xmlns:a16="http://schemas.microsoft.com/office/drawing/2014/main" id="{58677E1A-6EF4-4E0B-8465-B74A11B4EC5E}"/>
              </a:ext>
            </a:extLst>
          </p:cNvPr>
          <p:cNvSpPr>
            <a:spLocks noGrp="1"/>
          </p:cNvSpPr>
          <p:nvPr>
            <p:ph type="dt" sz="half" idx="10"/>
          </p:nvPr>
        </p:nvSpPr>
        <p:spPr>
          <a:xfrm>
            <a:off x="9017000" y="6433202"/>
            <a:ext cx="2374150" cy="367841"/>
          </a:xfrm>
        </p:spPr>
        <p:txBody>
          <a:bodyPr rtlCol="0"/>
          <a:lstStyle/>
          <a:p>
            <a:pPr rtl="0"/>
            <a:r>
              <a:rPr lang="en-GB" dirty="0"/>
              <a:t>21/07/2024</a:t>
            </a:r>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rtl="0"/>
              <a:t>21</a:t>
            </a:fld>
            <a:endParaRPr lang="en-GB" dirty="0"/>
          </a:p>
        </p:txBody>
      </p:sp>
    </p:spTree>
    <p:extLst>
      <p:ext uri="{BB962C8B-B14F-4D97-AF65-F5344CB8AC3E}">
        <p14:creationId xmlns:p14="http://schemas.microsoft.com/office/powerpoint/2010/main" val="199489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rtlCol="0"/>
          <a:lstStyle/>
          <a:p>
            <a:pPr rtl="0"/>
            <a:r>
              <a:rPr lang="en-GB" dirty="0"/>
              <a:t>Introduction &amp; Aims</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3" r="33"/>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10" r="10"/>
          <a:stretch/>
        </p:blipFill>
        <p:spPr>
          <a:xfrm>
            <a:off x="-30132"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24" b="24"/>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352800" y="2794177"/>
            <a:ext cx="7476460" cy="3382786"/>
          </a:xfrm>
        </p:spPr>
        <p:txBody>
          <a:bodyPr rtlCol="0"/>
          <a:lstStyle/>
          <a:p>
            <a:pPr marL="457200" indent="-457200" rtl="0">
              <a:buAutoNum type="arabicPeriod"/>
            </a:pPr>
            <a:r>
              <a:rPr lang="en-GB" dirty="0"/>
              <a:t>To critically reflect on the Launching into Enterprise IT Management module. </a:t>
            </a:r>
          </a:p>
          <a:p>
            <a:pPr marL="457200" indent="-457200" rtl="0">
              <a:buAutoNum type="arabicPeriod"/>
            </a:pPr>
            <a:r>
              <a:rPr lang="en-GB" dirty="0"/>
              <a:t>To answer the statement: “</a:t>
            </a:r>
            <a:r>
              <a:rPr lang="en-GB" i="1" dirty="0"/>
              <a:t>Enterprise IT encapsulates ALL the technology trends that will make the greatest impact on Industry in the next five years</a:t>
            </a:r>
            <a:r>
              <a:rPr lang="en-GB" dirty="0"/>
              <a:t>”</a:t>
            </a:r>
          </a:p>
          <a:p>
            <a:pPr marL="457200" indent="-457200" rtl="0">
              <a:buAutoNum type="arabicPeriod"/>
            </a:pPr>
            <a:r>
              <a:rPr lang="en-GB" dirty="0"/>
              <a:t>Consider the future of Enterprise IT and my role within it.</a:t>
            </a:r>
          </a:p>
          <a:p>
            <a:pPr rtl="0"/>
            <a:endParaRPr lang="en-GB" dirty="0"/>
          </a:p>
          <a:p>
            <a:pPr rtl="0"/>
            <a:endParaRPr lang="en-GB" dirty="0"/>
          </a:p>
        </p:txBody>
      </p:sp>
      <p:sp>
        <p:nvSpPr>
          <p:cNvPr id="13" name="Date Placeholder 12">
            <a:extLst>
              <a:ext uri="{FF2B5EF4-FFF2-40B4-BE49-F238E27FC236}">
                <a16:creationId xmlns:a16="http://schemas.microsoft.com/office/drawing/2014/main" id="{A3967E21-B2F3-45A0-8DC7-5AA3CCC51699}"/>
              </a:ext>
            </a:extLst>
          </p:cNvPr>
          <p:cNvSpPr>
            <a:spLocks noGrp="1"/>
          </p:cNvSpPr>
          <p:nvPr>
            <p:ph type="dt" sz="half" idx="10"/>
          </p:nvPr>
        </p:nvSpPr>
        <p:spPr>
          <a:xfrm>
            <a:off x="9017000" y="6433202"/>
            <a:ext cx="2374150" cy="367841"/>
          </a:xfrm>
        </p:spPr>
        <p:txBody>
          <a:bodyPr rtlCol="0"/>
          <a:lstStyle/>
          <a:p>
            <a:pPr rtl="0"/>
            <a:r>
              <a:rPr lang="en-GB" dirty="0"/>
              <a:t>21/07/2024</a:t>
            </a:r>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rtlCol="0"/>
          <a:lstStyle/>
          <a:p>
            <a:pPr rtl="0"/>
            <a:fld id="{08AB70BE-1769-45B8-85A6-0C837432C7E6}" type="slidenum">
              <a:rPr lang="en-GB" smtClean="0"/>
              <a:pPr/>
              <a:t>3</a:t>
            </a:fld>
            <a:endParaRPr lang="en-GB" dirty="0"/>
          </a:p>
        </p:txBody>
      </p:sp>
    </p:spTree>
    <p:extLst>
      <p:ext uri="{BB962C8B-B14F-4D97-AF65-F5344CB8AC3E}">
        <p14:creationId xmlns:p14="http://schemas.microsoft.com/office/powerpoint/2010/main" val="16209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rtlCol="0"/>
          <a:lstStyle/>
          <a:p>
            <a:pPr rtl="0"/>
            <a:r>
              <a:rPr lang="en-GB"/>
              <a:t>Topic One</a:t>
            </a:r>
            <a:br>
              <a:rPr lang="en-GB" dirty="0"/>
            </a:br>
            <a:endParaRPr lang="en-GB" dirty="0"/>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rtlCol="0"/>
          <a:lstStyle/>
          <a:p>
            <a:pPr rtl="0"/>
            <a:r>
              <a:rPr lang="en-GB" dirty="0"/>
              <a:t>Reflective Models</a:t>
            </a:r>
          </a:p>
        </p:txBody>
      </p:sp>
    </p:spTree>
    <p:extLst>
      <p:ext uri="{BB962C8B-B14F-4D97-AF65-F5344CB8AC3E}">
        <p14:creationId xmlns:p14="http://schemas.microsoft.com/office/powerpoint/2010/main" val="326607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A0FD-000E-4BE6-AF65-BB86C656DB23}"/>
              </a:ext>
            </a:extLst>
          </p:cNvPr>
          <p:cNvSpPr>
            <a:spLocks noGrp="1"/>
          </p:cNvSpPr>
          <p:nvPr>
            <p:ph type="title"/>
          </p:nvPr>
        </p:nvSpPr>
        <p:spPr/>
        <p:txBody>
          <a:bodyPr rtlCol="0"/>
          <a:lstStyle/>
          <a:p>
            <a:pPr rtl="0"/>
            <a:r>
              <a:rPr lang="en-GB" dirty="0"/>
              <a:t>What is reflection?</a:t>
            </a:r>
          </a:p>
        </p:txBody>
      </p:sp>
      <p:pic>
        <p:nvPicPr>
          <p:cNvPr id="1025" name="Picture 1">
            <a:extLst>
              <a:ext uri="{FF2B5EF4-FFF2-40B4-BE49-F238E27FC236}">
                <a16:creationId xmlns:a16="http://schemas.microsoft.com/office/drawing/2014/main" id="{EF23DE6E-88BC-DB46-EAA9-D97897A3ADE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408113" y="2168390"/>
            <a:ext cx="4611687" cy="400394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BE129AC-705E-40E6-B0FC-ECDDA2A41B2A}"/>
              </a:ext>
            </a:extLst>
          </p:cNvPr>
          <p:cNvSpPr>
            <a:spLocks noGrp="1"/>
          </p:cNvSpPr>
          <p:nvPr>
            <p:ph type="dt" sz="half" idx="10"/>
          </p:nvPr>
        </p:nvSpPr>
        <p:spPr/>
        <p:txBody>
          <a:bodyPr rtlCol="0"/>
          <a:lstStyle/>
          <a:p>
            <a:pPr rtl="0"/>
            <a:r>
              <a:rPr lang="en-GB" dirty="0"/>
              <a:t>21/07/2024</a:t>
            </a:r>
          </a:p>
        </p:txBody>
      </p:sp>
      <p:sp>
        <p:nvSpPr>
          <p:cNvPr id="8" name="Footer Placeholder 7">
            <a:extLst>
              <a:ext uri="{FF2B5EF4-FFF2-40B4-BE49-F238E27FC236}">
                <a16:creationId xmlns:a16="http://schemas.microsoft.com/office/drawing/2014/main" id="{7C5D7998-ED26-4436-85BB-287CF3B07AB1}"/>
              </a:ext>
            </a:extLst>
          </p:cNvPr>
          <p:cNvSpPr>
            <a:spLocks noGrp="1"/>
          </p:cNvSpPr>
          <p:nvPr>
            <p:ph type="ftr" sz="quarter" idx="11"/>
          </p:nvPr>
        </p:nvSpPr>
        <p:spPr/>
        <p:txBody>
          <a:bodyPr rtlCol="0"/>
          <a:lstStyle/>
          <a:p>
            <a:pPr rtl="0"/>
            <a:r>
              <a:rPr lang="en-GB" dirty="0"/>
              <a:t>Killian, J. &amp; </a:t>
            </a:r>
            <a:r>
              <a:rPr lang="en-GB" dirty="0" err="1"/>
              <a:t>Todnem</a:t>
            </a:r>
            <a:r>
              <a:rPr lang="en-GB" dirty="0"/>
              <a:t>, G. (1991)</a:t>
            </a:r>
          </a:p>
          <a:p>
            <a:pPr rtl="0"/>
            <a:r>
              <a:rPr lang="en-GB" dirty="0"/>
              <a:t>Schon, D. (1983)</a:t>
            </a:r>
          </a:p>
          <a:p>
            <a:pPr rtl="0"/>
            <a:r>
              <a:rPr lang="en-GB" dirty="0"/>
              <a:t>Whitmore, J. (2017)</a:t>
            </a:r>
          </a:p>
        </p:txBody>
      </p:sp>
      <p:sp>
        <p:nvSpPr>
          <p:cNvPr id="9" name="Slide Number Placeholder 8">
            <a:extLst>
              <a:ext uri="{FF2B5EF4-FFF2-40B4-BE49-F238E27FC236}">
                <a16:creationId xmlns:a16="http://schemas.microsoft.com/office/drawing/2014/main" id="{948698A3-3CB3-4698-8F42-F3D81D37FF44}"/>
              </a:ext>
            </a:extLst>
          </p:cNvPr>
          <p:cNvSpPr>
            <a:spLocks noGrp="1"/>
          </p:cNvSpPr>
          <p:nvPr>
            <p:ph type="sldNum" sz="quarter" idx="12"/>
          </p:nvPr>
        </p:nvSpPr>
        <p:spPr/>
        <p:txBody>
          <a:bodyPr rtlCol="0"/>
          <a:lstStyle/>
          <a:p>
            <a:pPr rtl="0"/>
            <a:fld id="{08AB70BE-1769-45B8-85A6-0C837432C7E6}" type="slidenum">
              <a:rPr lang="en-GB" smtClean="0"/>
              <a:pPr/>
              <a:t>5</a:t>
            </a:fld>
            <a:endParaRPr lang="en-GB" dirty="0"/>
          </a:p>
        </p:txBody>
      </p:sp>
      <p:pic>
        <p:nvPicPr>
          <p:cNvPr id="1026" name="Picture 2">
            <a:extLst>
              <a:ext uri="{FF2B5EF4-FFF2-40B4-BE49-F238E27FC236}">
                <a16:creationId xmlns:a16="http://schemas.microsoft.com/office/drawing/2014/main" id="{D05C26EC-DAC7-3023-EC05-15F1ACBFEE3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73707" y="2163763"/>
            <a:ext cx="4021423"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300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B972-6BD6-47D1-9E78-CE35D79FC904}"/>
              </a:ext>
            </a:extLst>
          </p:cNvPr>
          <p:cNvSpPr>
            <a:spLocks noGrp="1"/>
          </p:cNvSpPr>
          <p:nvPr>
            <p:ph type="title"/>
          </p:nvPr>
        </p:nvSpPr>
        <p:spPr/>
        <p:txBody>
          <a:bodyPr rtlCol="0"/>
          <a:lstStyle/>
          <a:p>
            <a:pPr rtl="0"/>
            <a:r>
              <a:rPr lang="en-GB" dirty="0"/>
              <a:t>Forms of Reflection</a:t>
            </a:r>
          </a:p>
        </p:txBody>
      </p:sp>
      <p:sp>
        <p:nvSpPr>
          <p:cNvPr id="10" name="Content Placeholder 9">
            <a:extLst>
              <a:ext uri="{FF2B5EF4-FFF2-40B4-BE49-F238E27FC236}">
                <a16:creationId xmlns:a16="http://schemas.microsoft.com/office/drawing/2014/main" id="{5A36D988-80EA-273F-B0A9-5068FB087493}"/>
              </a:ext>
            </a:extLst>
          </p:cNvPr>
          <p:cNvSpPr>
            <a:spLocks noGrp="1"/>
          </p:cNvSpPr>
          <p:nvPr>
            <p:ph sz="half" idx="2"/>
          </p:nvPr>
        </p:nvSpPr>
        <p:spPr/>
        <p:txBody>
          <a:bodyPr>
            <a:normAutofit lnSpcReduction="10000"/>
          </a:bodyPr>
          <a:lstStyle/>
          <a:p>
            <a:r>
              <a:rPr lang="en-GB" b="1" dirty="0"/>
              <a:t>Technical Reflection: </a:t>
            </a:r>
            <a:r>
              <a:rPr lang="en-GB" dirty="0"/>
              <a:t>What happened? What can be done better?</a:t>
            </a:r>
          </a:p>
          <a:p>
            <a:r>
              <a:rPr lang="en-GB" b="1" dirty="0"/>
              <a:t>Practical Reflection: </a:t>
            </a:r>
            <a:r>
              <a:rPr lang="en-GB" dirty="0"/>
              <a:t>How did it make me feel? </a:t>
            </a:r>
          </a:p>
          <a:p>
            <a:r>
              <a:rPr lang="en-GB" b="1" dirty="0"/>
              <a:t>Process Reflection: </a:t>
            </a:r>
            <a:r>
              <a:rPr lang="en-GB" dirty="0"/>
              <a:t>Who was involved and how did the relationships have an impact?</a:t>
            </a:r>
          </a:p>
          <a:p>
            <a:r>
              <a:rPr lang="en-GB" b="1" dirty="0"/>
              <a:t>Critical Reflection: </a:t>
            </a:r>
            <a:r>
              <a:rPr lang="en-GB" dirty="0"/>
              <a:t>Why did all this happen? Should it? Can influences be changed for the better?</a:t>
            </a:r>
            <a:endParaRPr lang="en-GB" b="1" dirty="0"/>
          </a:p>
        </p:txBody>
      </p:sp>
      <p:sp>
        <p:nvSpPr>
          <p:cNvPr id="5" name="Date Placeholder 4">
            <a:extLst>
              <a:ext uri="{FF2B5EF4-FFF2-40B4-BE49-F238E27FC236}">
                <a16:creationId xmlns:a16="http://schemas.microsoft.com/office/drawing/2014/main" id="{5C378AB1-B107-4B6E-AFB4-6820509E85B8}"/>
              </a:ext>
            </a:extLst>
          </p:cNvPr>
          <p:cNvSpPr>
            <a:spLocks noGrp="1"/>
          </p:cNvSpPr>
          <p:nvPr>
            <p:ph type="dt" sz="half" idx="10"/>
          </p:nvPr>
        </p:nvSpPr>
        <p:spPr/>
        <p:txBody>
          <a:bodyPr rtlCol="0"/>
          <a:lstStyle/>
          <a:p>
            <a:pPr rtl="0"/>
            <a:r>
              <a:rPr lang="en-GB" dirty="0"/>
              <a:t>21/07/2024</a:t>
            </a:r>
          </a:p>
        </p:txBody>
      </p:sp>
      <p:sp>
        <p:nvSpPr>
          <p:cNvPr id="6" name="Footer Placeholder 5">
            <a:extLst>
              <a:ext uri="{FF2B5EF4-FFF2-40B4-BE49-F238E27FC236}">
                <a16:creationId xmlns:a16="http://schemas.microsoft.com/office/drawing/2014/main" id="{578E7BB1-2A06-445D-8F53-8CF8F5466E16}"/>
              </a:ext>
            </a:extLst>
          </p:cNvPr>
          <p:cNvSpPr>
            <a:spLocks noGrp="1"/>
          </p:cNvSpPr>
          <p:nvPr>
            <p:ph type="ftr" sz="quarter" idx="11"/>
          </p:nvPr>
        </p:nvSpPr>
        <p:spPr/>
        <p:txBody>
          <a:bodyPr rtlCol="0"/>
          <a:lstStyle/>
          <a:p>
            <a:pPr rtl="0"/>
            <a:r>
              <a:rPr lang="en-GB" dirty="0"/>
              <a:t>Ruch (2007)</a:t>
            </a:r>
          </a:p>
          <a:p>
            <a:pPr rtl="0"/>
            <a:r>
              <a:rPr lang="en-GB" dirty="0"/>
              <a:t>Van </a:t>
            </a:r>
            <a:r>
              <a:rPr lang="en-GB" dirty="0" err="1"/>
              <a:t>Manen</a:t>
            </a:r>
            <a:r>
              <a:rPr lang="en-GB" dirty="0"/>
              <a:t> (1977)</a:t>
            </a:r>
          </a:p>
        </p:txBody>
      </p:sp>
      <p:sp>
        <p:nvSpPr>
          <p:cNvPr id="7" name="Slide Number Placeholder 6">
            <a:extLst>
              <a:ext uri="{FF2B5EF4-FFF2-40B4-BE49-F238E27FC236}">
                <a16:creationId xmlns:a16="http://schemas.microsoft.com/office/drawing/2014/main" id="{D6457D41-65CB-4795-A8FB-A35DF5075A78}"/>
              </a:ext>
            </a:extLst>
          </p:cNvPr>
          <p:cNvSpPr>
            <a:spLocks noGrp="1"/>
          </p:cNvSpPr>
          <p:nvPr>
            <p:ph type="sldNum" sz="quarter" idx="12"/>
          </p:nvPr>
        </p:nvSpPr>
        <p:spPr/>
        <p:txBody>
          <a:bodyPr rtlCol="0"/>
          <a:lstStyle/>
          <a:p>
            <a:pPr rtl="0"/>
            <a:fld id="{08AB70BE-1769-45B8-85A6-0C837432C7E6}" type="slidenum">
              <a:rPr lang="en-GB" smtClean="0"/>
              <a:pPr/>
              <a:t>6</a:t>
            </a:fld>
            <a:endParaRPr lang="en-GB" dirty="0"/>
          </a:p>
        </p:txBody>
      </p:sp>
      <p:pic>
        <p:nvPicPr>
          <p:cNvPr id="2051" name="Picture 3">
            <a:extLst>
              <a:ext uri="{FF2B5EF4-FFF2-40B4-BE49-F238E27FC236}">
                <a16:creationId xmlns:a16="http://schemas.microsoft.com/office/drawing/2014/main" id="{607C499F-19E2-0DAE-BD09-8BC40C05694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707356" y="2163763"/>
            <a:ext cx="40132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475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74EFDE-BA5F-45C9-82A2-B73BB548FADE}"/>
              </a:ext>
            </a:extLst>
          </p:cNvPr>
          <p:cNvSpPr>
            <a:spLocks noGrp="1"/>
          </p:cNvSpPr>
          <p:nvPr>
            <p:ph type="title"/>
          </p:nvPr>
        </p:nvSpPr>
        <p:spPr/>
        <p:txBody>
          <a:bodyPr rtlCol="0" anchor="b" anchorCtr="0"/>
          <a:lstStyle/>
          <a:p>
            <a:pPr rtl="0"/>
            <a:r>
              <a:rPr lang="en-GB" dirty="0"/>
              <a:t>Models of Reflection - Gibbs</a:t>
            </a:r>
          </a:p>
        </p:txBody>
      </p:sp>
      <p:sp>
        <p:nvSpPr>
          <p:cNvPr id="10" name="Subtitle 9">
            <a:extLst>
              <a:ext uri="{FF2B5EF4-FFF2-40B4-BE49-F238E27FC236}">
                <a16:creationId xmlns:a16="http://schemas.microsoft.com/office/drawing/2014/main" id="{FD6DBFEE-49C8-4A03-9DB6-00EECA975BDD}"/>
              </a:ext>
            </a:extLst>
          </p:cNvPr>
          <p:cNvSpPr>
            <a:spLocks noGrp="1"/>
          </p:cNvSpPr>
          <p:nvPr>
            <p:ph sz="half" idx="1"/>
          </p:nvPr>
        </p:nvSpPr>
        <p:spPr/>
        <p:txBody>
          <a:bodyPr rtlCol="0"/>
          <a:lstStyle/>
          <a:p>
            <a:pPr rtl="0"/>
            <a:r>
              <a:rPr lang="en-GB" dirty="0"/>
              <a:t>Description = Technical &amp; Process</a:t>
            </a:r>
          </a:p>
          <a:p>
            <a:pPr rtl="0"/>
            <a:r>
              <a:rPr lang="en-GB" dirty="0"/>
              <a:t>Feelings and Thoughts = Practical Reflection</a:t>
            </a:r>
          </a:p>
          <a:p>
            <a:pPr rtl="0"/>
            <a:r>
              <a:rPr lang="en-GB" dirty="0"/>
              <a:t>Evaluation &amp; Analysis = Critical Reflection</a:t>
            </a:r>
          </a:p>
          <a:p>
            <a:pPr rtl="0"/>
            <a:r>
              <a:rPr lang="en-GB" dirty="0"/>
              <a:t>Conclusions = Reflection </a:t>
            </a:r>
            <a:r>
              <a:rPr lang="en-GB" i="1" dirty="0"/>
              <a:t>on</a:t>
            </a:r>
            <a:r>
              <a:rPr lang="en-GB" dirty="0"/>
              <a:t> Action</a:t>
            </a:r>
          </a:p>
          <a:p>
            <a:pPr rtl="0"/>
            <a:r>
              <a:rPr lang="en-GB" dirty="0"/>
              <a:t>Action Plan = Reflection </a:t>
            </a:r>
            <a:r>
              <a:rPr lang="en-GB" i="1" dirty="0"/>
              <a:t>for</a:t>
            </a:r>
            <a:r>
              <a:rPr lang="en-GB" dirty="0"/>
              <a:t> Action</a:t>
            </a:r>
          </a:p>
        </p:txBody>
      </p:sp>
      <p:sp>
        <p:nvSpPr>
          <p:cNvPr id="14" name="Date Placeholder 13">
            <a:extLst>
              <a:ext uri="{FF2B5EF4-FFF2-40B4-BE49-F238E27FC236}">
                <a16:creationId xmlns:a16="http://schemas.microsoft.com/office/drawing/2014/main" id="{FA7015F5-9F09-48BB-B4BE-E11F885F1F25}"/>
              </a:ext>
            </a:extLst>
          </p:cNvPr>
          <p:cNvSpPr>
            <a:spLocks noGrp="1"/>
          </p:cNvSpPr>
          <p:nvPr>
            <p:ph type="dt" sz="half" idx="10"/>
          </p:nvPr>
        </p:nvSpPr>
        <p:spPr/>
        <p:txBody>
          <a:bodyPr rtlCol="0"/>
          <a:lstStyle/>
          <a:p>
            <a:pPr rtl="0"/>
            <a:r>
              <a:rPr lang="en-GB" dirty="0"/>
              <a:t>21/07/2024</a:t>
            </a:r>
          </a:p>
        </p:txBody>
      </p:sp>
      <p:sp>
        <p:nvSpPr>
          <p:cNvPr id="15" name="Footer Placeholder 14">
            <a:extLst>
              <a:ext uri="{FF2B5EF4-FFF2-40B4-BE49-F238E27FC236}">
                <a16:creationId xmlns:a16="http://schemas.microsoft.com/office/drawing/2014/main" id="{EDCF2EF8-141F-4B02-8F8E-6A1F3FE31BC6}"/>
              </a:ext>
            </a:extLst>
          </p:cNvPr>
          <p:cNvSpPr>
            <a:spLocks noGrp="1"/>
          </p:cNvSpPr>
          <p:nvPr>
            <p:ph type="ftr" sz="quarter" idx="11"/>
          </p:nvPr>
        </p:nvSpPr>
        <p:spPr/>
        <p:txBody>
          <a:bodyPr rtlCol="0"/>
          <a:lstStyle/>
          <a:p>
            <a:r>
              <a:rPr lang="en-GB" dirty="0"/>
              <a:t>Gibbs (1988)</a:t>
            </a:r>
          </a:p>
          <a:p>
            <a:pPr rtl="0"/>
            <a:r>
              <a:rPr lang="en-GB" dirty="0"/>
              <a:t>Maclean (2016)</a:t>
            </a:r>
          </a:p>
        </p:txBody>
      </p:sp>
      <p:sp>
        <p:nvSpPr>
          <p:cNvPr id="16" name="Slide Number Placeholder 15">
            <a:extLst>
              <a:ext uri="{FF2B5EF4-FFF2-40B4-BE49-F238E27FC236}">
                <a16:creationId xmlns:a16="http://schemas.microsoft.com/office/drawing/2014/main" id="{3EBD2A47-3DF2-4802-95E2-3AF0635E9FB5}"/>
              </a:ext>
            </a:extLst>
          </p:cNvPr>
          <p:cNvSpPr>
            <a:spLocks noGrp="1"/>
          </p:cNvSpPr>
          <p:nvPr>
            <p:ph type="sldNum" sz="quarter" idx="12"/>
          </p:nvPr>
        </p:nvSpPr>
        <p:spPr/>
        <p:txBody>
          <a:bodyPr rtlCol="0"/>
          <a:lstStyle/>
          <a:p>
            <a:pPr rtl="0"/>
            <a:fld id="{08AB70BE-1769-45B8-85A6-0C837432C7E6}" type="slidenum">
              <a:rPr lang="en-GB" smtClean="0"/>
              <a:pPr/>
              <a:t>7</a:t>
            </a:fld>
            <a:endParaRPr lang="en-GB" dirty="0"/>
          </a:p>
        </p:txBody>
      </p:sp>
      <p:pic>
        <p:nvPicPr>
          <p:cNvPr id="3073" name="Picture 1">
            <a:extLst>
              <a:ext uri="{FF2B5EF4-FFF2-40B4-BE49-F238E27FC236}">
                <a16:creationId xmlns:a16="http://schemas.microsoft.com/office/drawing/2014/main" id="{744BF20F-7A0E-CFE6-3D4C-3EDD13EFF4B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19067" y="2163763"/>
            <a:ext cx="3930703"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16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C88-9468-43F0-84FE-87E6F8995935}"/>
              </a:ext>
            </a:extLst>
          </p:cNvPr>
          <p:cNvSpPr>
            <a:spLocks noGrp="1"/>
          </p:cNvSpPr>
          <p:nvPr>
            <p:ph type="title"/>
          </p:nvPr>
        </p:nvSpPr>
        <p:spPr/>
        <p:txBody>
          <a:bodyPr rtlCol="0"/>
          <a:lstStyle/>
          <a:p>
            <a:pPr rtl="0"/>
            <a:r>
              <a:rPr lang="en-GB" dirty="0"/>
              <a:t>Models of Reflection - Education </a:t>
            </a:r>
          </a:p>
        </p:txBody>
      </p:sp>
      <p:sp>
        <p:nvSpPr>
          <p:cNvPr id="3" name="Text Placeholder 2">
            <a:extLst>
              <a:ext uri="{FF2B5EF4-FFF2-40B4-BE49-F238E27FC236}">
                <a16:creationId xmlns:a16="http://schemas.microsoft.com/office/drawing/2014/main" id="{80464982-4388-4F74-BAC7-A50A07C3063A}"/>
              </a:ext>
            </a:extLst>
          </p:cNvPr>
          <p:cNvSpPr>
            <a:spLocks noGrp="1"/>
          </p:cNvSpPr>
          <p:nvPr>
            <p:ph type="body" idx="1"/>
          </p:nvPr>
        </p:nvSpPr>
        <p:spPr/>
        <p:txBody>
          <a:bodyPr/>
          <a:lstStyle/>
          <a:p>
            <a:r>
              <a:rPr lang="en-GB" dirty="0"/>
              <a:t>Onion Model</a:t>
            </a:r>
          </a:p>
        </p:txBody>
      </p:sp>
      <p:sp>
        <p:nvSpPr>
          <p:cNvPr id="8" name="Text Placeholder 7">
            <a:extLst>
              <a:ext uri="{FF2B5EF4-FFF2-40B4-BE49-F238E27FC236}">
                <a16:creationId xmlns:a16="http://schemas.microsoft.com/office/drawing/2014/main" id="{A498BD71-141F-5A40-275A-A1F4AA816CF7}"/>
              </a:ext>
            </a:extLst>
          </p:cNvPr>
          <p:cNvSpPr>
            <a:spLocks noGrp="1"/>
          </p:cNvSpPr>
          <p:nvPr>
            <p:ph type="body" sz="quarter" idx="3"/>
          </p:nvPr>
        </p:nvSpPr>
        <p:spPr/>
        <p:txBody>
          <a:bodyPr/>
          <a:lstStyle/>
          <a:p>
            <a:r>
              <a:rPr lang="en-GB" dirty="0"/>
              <a:t>Staircase model</a:t>
            </a:r>
          </a:p>
        </p:txBody>
      </p:sp>
      <p:sp>
        <p:nvSpPr>
          <p:cNvPr id="5" name="Footer Placeholder 4">
            <a:extLst>
              <a:ext uri="{FF2B5EF4-FFF2-40B4-BE49-F238E27FC236}">
                <a16:creationId xmlns:a16="http://schemas.microsoft.com/office/drawing/2014/main" id="{5DF60FF9-E837-4D2A-86A0-3B5D4D6449E3}"/>
              </a:ext>
            </a:extLst>
          </p:cNvPr>
          <p:cNvSpPr>
            <a:spLocks noGrp="1"/>
          </p:cNvSpPr>
          <p:nvPr>
            <p:ph type="ftr" sz="quarter" idx="11"/>
          </p:nvPr>
        </p:nvSpPr>
        <p:spPr/>
        <p:txBody>
          <a:bodyPr rtlCol="0"/>
          <a:lstStyle/>
          <a:p>
            <a:pPr rtl="0"/>
            <a:r>
              <a:rPr lang="en-GB" dirty="0"/>
              <a:t>Keeley (2021)</a:t>
            </a:r>
          </a:p>
          <a:p>
            <a:pPr rtl="0"/>
            <a:r>
              <a:rPr lang="en-GB" dirty="0"/>
              <a:t>Korthagen &amp; </a:t>
            </a:r>
            <a:r>
              <a:rPr lang="en-GB" dirty="0" err="1"/>
              <a:t>Vasalos</a:t>
            </a:r>
            <a:r>
              <a:rPr lang="en-GB" dirty="0"/>
              <a:t> (2005)</a:t>
            </a:r>
          </a:p>
        </p:txBody>
      </p:sp>
      <p:sp>
        <p:nvSpPr>
          <p:cNvPr id="4" name="Date Placeholder 3">
            <a:extLst>
              <a:ext uri="{FF2B5EF4-FFF2-40B4-BE49-F238E27FC236}">
                <a16:creationId xmlns:a16="http://schemas.microsoft.com/office/drawing/2014/main" id="{F4567E44-A438-462D-80F7-973D8E22B234}"/>
              </a:ext>
            </a:extLst>
          </p:cNvPr>
          <p:cNvSpPr>
            <a:spLocks noGrp="1"/>
          </p:cNvSpPr>
          <p:nvPr>
            <p:ph type="dt" sz="half" idx="10"/>
          </p:nvPr>
        </p:nvSpPr>
        <p:spPr/>
        <p:txBody>
          <a:bodyPr rtlCol="0"/>
          <a:lstStyle/>
          <a:p>
            <a:pPr rtl="0"/>
            <a:r>
              <a:rPr lang="en-GB" dirty="0"/>
              <a:t>21/07/2024</a:t>
            </a:r>
          </a:p>
        </p:txBody>
      </p:sp>
      <p:sp>
        <p:nvSpPr>
          <p:cNvPr id="6" name="Slide Number Placeholder 5">
            <a:extLst>
              <a:ext uri="{FF2B5EF4-FFF2-40B4-BE49-F238E27FC236}">
                <a16:creationId xmlns:a16="http://schemas.microsoft.com/office/drawing/2014/main" id="{5A7A9107-342C-447F-BD0F-E20064E5FDA7}"/>
              </a:ext>
            </a:extLst>
          </p:cNvPr>
          <p:cNvSpPr>
            <a:spLocks noGrp="1"/>
          </p:cNvSpPr>
          <p:nvPr>
            <p:ph type="sldNum" sz="quarter" idx="12"/>
          </p:nvPr>
        </p:nvSpPr>
        <p:spPr/>
        <p:txBody>
          <a:bodyPr rtlCol="0"/>
          <a:lstStyle/>
          <a:p>
            <a:pPr rtl="0"/>
            <a:fld id="{08AB70BE-1769-45B8-85A6-0C837432C7E6}" type="slidenum">
              <a:rPr lang="en-GB" smtClean="0"/>
              <a:pPr rtl="0"/>
              <a:t>8</a:t>
            </a:fld>
            <a:endParaRPr lang="en-GB" dirty="0"/>
          </a:p>
        </p:txBody>
      </p:sp>
      <p:pic>
        <p:nvPicPr>
          <p:cNvPr id="3073" name="Picture 1">
            <a:extLst>
              <a:ext uri="{FF2B5EF4-FFF2-40B4-BE49-F238E27FC236}">
                <a16:creationId xmlns:a16="http://schemas.microsoft.com/office/drawing/2014/main" id="{C2BE565D-A875-42C5-8B09-E2F7B3353D0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41475" y="2635250"/>
            <a:ext cx="3554413" cy="35544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2C49C78-6B17-1EEF-DD51-9FB882BFCDE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172200" y="2808538"/>
            <a:ext cx="5183188" cy="320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35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ctrTitle"/>
          </p:nvPr>
        </p:nvSpPr>
        <p:spPr/>
        <p:txBody>
          <a:bodyPr rtlCol="0"/>
          <a:lstStyle/>
          <a:p>
            <a:pPr rtl="0"/>
            <a:r>
              <a:rPr lang="en-GB" dirty="0"/>
              <a:t>Topic Two</a:t>
            </a:r>
          </a:p>
        </p:txBody>
      </p:sp>
      <p:sp>
        <p:nvSpPr>
          <p:cNvPr id="8" name="Footer Placeholder 7">
            <a:extLst>
              <a:ext uri="{FF2B5EF4-FFF2-40B4-BE49-F238E27FC236}">
                <a16:creationId xmlns:a16="http://schemas.microsoft.com/office/drawing/2014/main" id="{380FDB67-600F-4B86-83A1-2AB553668BA9}"/>
              </a:ext>
            </a:extLst>
          </p:cNvPr>
          <p:cNvSpPr>
            <a:spLocks noGrp="1"/>
          </p:cNvSpPr>
          <p:nvPr>
            <p:ph type="ftr" sz="quarter" idx="4294967295"/>
          </p:nvPr>
        </p:nvSpPr>
        <p:spPr>
          <a:xfrm>
            <a:off x="0" y="6434138"/>
            <a:ext cx="3427413" cy="365125"/>
          </a:xfrm>
        </p:spPr>
        <p:txBody>
          <a:bodyPr rtlCol="0"/>
          <a:lstStyle/>
          <a:p>
            <a:pPr rtl="0"/>
            <a:r>
              <a:rPr lang="en-GB"/>
              <a:t>Sample Footer Text</a:t>
            </a:r>
            <a:endParaRPr lang="en-GB" dirty="0"/>
          </a:p>
        </p:txBody>
      </p:sp>
      <p:sp>
        <p:nvSpPr>
          <p:cNvPr id="7" name="Date Placeholder 6">
            <a:extLst>
              <a:ext uri="{FF2B5EF4-FFF2-40B4-BE49-F238E27FC236}">
                <a16:creationId xmlns:a16="http://schemas.microsoft.com/office/drawing/2014/main" id="{41490115-1BAA-41CB-8138-76ADEBC9E741}"/>
              </a:ext>
            </a:extLst>
          </p:cNvPr>
          <p:cNvSpPr>
            <a:spLocks noGrp="1"/>
          </p:cNvSpPr>
          <p:nvPr>
            <p:ph type="dt" sz="half" idx="4294967295"/>
          </p:nvPr>
        </p:nvSpPr>
        <p:spPr>
          <a:xfrm>
            <a:off x="9817100" y="6432550"/>
            <a:ext cx="2374900" cy="368300"/>
          </a:xfrm>
        </p:spPr>
        <p:txBody>
          <a:bodyPr rtlCol="0"/>
          <a:lstStyle/>
          <a:p>
            <a:pPr rtl="0"/>
            <a:r>
              <a:rPr lang="en-GB"/>
              <a:t>2/8/20XX</a:t>
            </a:r>
            <a:endParaRPr lang="en-GB" dirty="0"/>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4294967295"/>
          </p:nvPr>
        </p:nvSpPr>
        <p:spPr>
          <a:xfrm>
            <a:off x="11499850" y="6432550"/>
            <a:ext cx="692150" cy="368300"/>
          </a:xfrm>
        </p:spPr>
        <p:txBody>
          <a:bodyPr rtlCol="0"/>
          <a:lstStyle/>
          <a:p>
            <a:pPr rtl="0"/>
            <a:fld id="{08AB70BE-1769-45B8-85A6-0C837432C7E6}" type="slidenum">
              <a:rPr lang="en-GB" smtClean="0"/>
              <a:pPr rtl="0"/>
              <a:t>9</a:t>
            </a:fld>
            <a:endParaRPr lang="en-GB" dirty="0"/>
          </a:p>
        </p:txBody>
      </p:sp>
      <p:pic>
        <p:nvPicPr>
          <p:cNvPr id="13" name="Picture Placeholder 5" descr="The Northern Lights ">
            <a:extLst>
              <a:ext uri="{FF2B5EF4-FFF2-40B4-BE49-F238E27FC236}">
                <a16:creationId xmlns:a16="http://schemas.microsoft.com/office/drawing/2014/main" id="{E442DCE0-625E-0051-8AB6-25C1A264A87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764" b="7764"/>
          <a:stretch/>
        </p:blipFill>
        <p:spPr>
          <a:xfrm>
            <a:off x="6057900" y="0"/>
            <a:ext cx="6134100" cy="6858000"/>
          </a:xfrm>
        </p:spPr>
      </p:pic>
      <p:sp>
        <p:nvSpPr>
          <p:cNvPr id="11" name="Subtitle 10">
            <a:extLst>
              <a:ext uri="{FF2B5EF4-FFF2-40B4-BE49-F238E27FC236}">
                <a16:creationId xmlns:a16="http://schemas.microsoft.com/office/drawing/2014/main" id="{241140F2-9C74-4B7F-1A88-52BC085F17C1}"/>
              </a:ext>
            </a:extLst>
          </p:cNvPr>
          <p:cNvSpPr>
            <a:spLocks noGrp="1"/>
          </p:cNvSpPr>
          <p:nvPr>
            <p:ph type="subTitle" idx="1"/>
          </p:nvPr>
        </p:nvSpPr>
        <p:spPr/>
        <p:txBody>
          <a:bodyPr/>
          <a:lstStyle/>
          <a:p>
            <a:r>
              <a:rPr lang="en-GB" dirty="0"/>
              <a:t>Reflections on the Course</a:t>
            </a:r>
          </a:p>
        </p:txBody>
      </p:sp>
    </p:spTree>
    <p:extLst>
      <p:ext uri="{BB962C8B-B14F-4D97-AF65-F5344CB8AC3E}">
        <p14:creationId xmlns:p14="http://schemas.microsoft.com/office/powerpoint/2010/main" val="4107789351"/>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193.tgt.Office_50301524_TF89118109_Win32_OJ112196119" id="{DD9F22B7-EB13-4537-B5DE-235EAF431E11}" vid="{2669E526-CAFD-4480-8D09-AF6D4F4D34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784AEDCBA54241AD6280E632DEDCD1" ma:contentTypeVersion="10" ma:contentTypeDescription="Create a new document." ma:contentTypeScope="" ma:versionID="80893b9b77aeb2a5a764e25b858699ca">
  <xsd:schema xmlns:xsd="http://www.w3.org/2001/XMLSchema" xmlns:xs="http://www.w3.org/2001/XMLSchema" xmlns:p="http://schemas.microsoft.com/office/2006/metadata/properties" xmlns:ns3="2f5f3d93-14a4-4788-86eb-5163b4f2958e" targetNamespace="http://schemas.microsoft.com/office/2006/metadata/properties" ma:root="true" ma:fieldsID="a8f2ef13db55b852921b5f1c6b9d049a" ns3:_="">
    <xsd:import namespace="2f5f3d93-14a4-4788-86eb-5163b4f2958e"/>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5f3d93-14a4-4788-86eb-5163b4f2958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f5f3d93-14a4-4788-86eb-5163b4f2958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1DAAA1-4046-4D8D-B0C8-5C824CF7F8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5f3d93-14a4-4788-86eb-5163b4f295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AB8BBB-9A18-4050-923B-7FC6E36DA496}">
  <ds:schemaRefs>
    <ds:schemaRef ds:uri="http://purl.org/dc/terms/"/>
    <ds:schemaRef ds:uri="http://schemas.microsoft.com/office/infopath/2007/PartnerControls"/>
    <ds:schemaRef ds:uri="http://schemas.microsoft.com/office/2006/metadata/properties"/>
    <ds:schemaRef ds:uri="http://schemas.openxmlformats.org/package/2006/metadata/core-properties"/>
    <ds:schemaRef ds:uri="2f5f3d93-14a4-4788-86eb-5163b4f2958e"/>
    <ds:schemaRef ds:uri="http://schemas.microsoft.com/office/2006/documentManagement/types"/>
    <ds:schemaRef ds:uri="http://purl.org/dc/dcmitype/"/>
    <ds:schemaRef ds:uri="http://www.w3.org/XML/1998/namespace"/>
    <ds:schemaRef ds:uri="http://purl.org/dc/elements/1.1/"/>
  </ds:schemaRefs>
</ds:datastoreItem>
</file>

<file path=customXml/itemProps3.xml><?xml version="1.0" encoding="utf-8"?>
<ds:datastoreItem xmlns:ds="http://schemas.openxmlformats.org/officeDocument/2006/customXml" ds:itemID="{0B61E4D0-D101-4A17-BA61-F29B2B6CFE7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{87CB9FE5-1765-4D54-A42A-1DF8C6737956}tf89118109_win32</Template>
  <TotalTime>11376</TotalTime>
  <Words>3639</Words>
  <Application>Microsoft Office PowerPoint</Application>
  <PresentationFormat>Widescreen</PresentationFormat>
  <Paragraphs>260</Paragraphs>
  <Slides>21</Slides>
  <Notes>14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ModOverlayVTI</vt:lpstr>
      <vt:lpstr>Launch into Enterprise IT - Reflection</vt:lpstr>
      <vt:lpstr>Contents</vt:lpstr>
      <vt:lpstr>Introduction &amp; Aims</vt:lpstr>
      <vt:lpstr>Topic One </vt:lpstr>
      <vt:lpstr>What is reflection?</vt:lpstr>
      <vt:lpstr>Forms of Reflection</vt:lpstr>
      <vt:lpstr>Models of Reflection - Gibbs</vt:lpstr>
      <vt:lpstr>Models of Reflection - Education </vt:lpstr>
      <vt:lpstr>Topic Two</vt:lpstr>
      <vt:lpstr>Core Reflection</vt:lpstr>
      <vt:lpstr>Reflection – Outer layer</vt:lpstr>
      <vt:lpstr>Topic Three</vt:lpstr>
      <vt:lpstr>Environment - Enterprise IT</vt:lpstr>
      <vt:lpstr>Trends in EIT</vt:lpstr>
      <vt:lpstr>Question?</vt:lpstr>
      <vt:lpstr>Cloud Services – the new outsourcing</vt:lpstr>
      <vt:lpstr>Cloud Services</vt:lpstr>
      <vt:lpstr>My future in Enterprise IT</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into Enterprise IT - Reflection</dc:title>
  <dc:creator>Collins Mark - Haematology and Oncology IT Systems and Information Manager</dc:creator>
  <cp:lastModifiedBy>Collins, Mark</cp:lastModifiedBy>
  <cp:revision>4</cp:revision>
  <dcterms:created xsi:type="dcterms:W3CDTF">2024-07-12T13:38:36Z</dcterms:created>
  <dcterms:modified xsi:type="dcterms:W3CDTF">2024-07-22T14:32:16Z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0x0101002F784AEDCBA54241AD6280E632DEDCD1</vt:lpwstr>
  </property>
</Properties>
</file>